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65" r:id="rId5"/>
    <p:sldId id="473" r:id="rId6"/>
    <p:sldId id="263" r:id="rId7"/>
    <p:sldId id="470" r:id="rId8"/>
    <p:sldId id="264" r:id="rId9"/>
    <p:sldId id="471" r:id="rId10"/>
    <p:sldId id="463" r:id="rId11"/>
    <p:sldId id="469" r:id="rId12"/>
    <p:sldId id="472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ufam" pitchFamily="2" charset="-78"/>
      <p:regular r:id="rId19"/>
      <p:bold r:id="rId20"/>
      <p:italic r:id="rId21"/>
      <p:boldItalic r:id="rId22"/>
    </p:embeddedFont>
    <p:embeddedFont>
      <p:font typeface="Kufam ExtraBold" pitchFamily="2" charset="-78"/>
      <p:bold r:id="rId23"/>
      <p:boldItalic r:id="rId24"/>
    </p:embeddedFont>
    <p:embeddedFont>
      <p:font typeface="Kufam SemiBold" pitchFamily="2" charset="-78"/>
      <p:bold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60B"/>
    <a:srgbClr val="0000FF"/>
    <a:srgbClr val="FF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9" autoAdjust="0"/>
    <p:restoredTop sz="91202" autoAdjust="0"/>
  </p:normalViewPr>
  <p:slideViewPr>
    <p:cSldViewPr>
      <p:cViewPr varScale="1">
        <p:scale>
          <a:sx n="143" d="100"/>
          <a:sy n="143" d="100"/>
        </p:scale>
        <p:origin x="28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DBCC2-BD07-1942-841D-EADC58B7D1BC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6A1C3-FE35-D34D-99C5-1FFB544E8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613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6A1C3-FE35-D34D-99C5-1FFB544E8B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064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Ici, positionner les diagnostics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6A1C3-FE35-D34D-99C5-1FFB544E8B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41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8" y="699542"/>
            <a:ext cx="552104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2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7534"/>
            <a:ext cx="3613776" cy="259228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147814"/>
            <a:ext cx="5904656" cy="793643"/>
          </a:xfrm>
        </p:spPr>
        <p:txBody>
          <a:bodyPr>
            <a:normAutofit/>
          </a:bodyPr>
          <a:lstStyle>
            <a:lvl1pPr algn="l">
              <a:defRPr sz="2000" baseline="0">
                <a:solidFill>
                  <a:srgbClr val="FF466F"/>
                </a:solidFill>
                <a:latin typeface="Kufam SemiBold" pitchFamily="2" charset="-78"/>
                <a:cs typeface="Kufam SemiBold" pitchFamily="2" charset="-78"/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2 lignes maximum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155926"/>
            <a:ext cx="3960440" cy="36004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XX / XX / 2020 à </a:t>
            </a:r>
            <a:r>
              <a:rPr lang="fr-FR" dirty="0" err="1"/>
              <a:t>XXXXX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70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36004" y="339503"/>
            <a:ext cx="6872300" cy="72008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Kufam ExtraBold" pitchFamily="2" charset="-78"/>
                <a:cs typeface="Kufam ExtraBold" pitchFamily="2" charset="-78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9310"/>
            <a:ext cx="1344132" cy="730272"/>
          </a:xfrm>
          <a:prstGeom prst="rect">
            <a:avLst/>
          </a:prstGeom>
        </p:spPr>
      </p:pic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5605"/>
            <a:ext cx="8229600" cy="3319017"/>
          </a:xfrm>
        </p:spPr>
        <p:txBody>
          <a:bodyPr/>
          <a:lstStyle>
            <a:lvl1pPr>
              <a:defRPr sz="1600">
                <a:solidFill>
                  <a:srgbClr val="FF466F"/>
                </a:solidFill>
              </a:defRPr>
            </a:lvl1pPr>
            <a:lvl2pPr>
              <a:defRPr sz="1400">
                <a:solidFill>
                  <a:srgbClr val="0000FF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 flipH="1">
            <a:off x="0" y="1059582"/>
            <a:ext cx="827584" cy="0"/>
          </a:xfrm>
          <a:prstGeom prst="line">
            <a:avLst/>
          </a:prstGeom>
          <a:ln w="38100">
            <a:solidFill>
              <a:srgbClr val="FF4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5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436004" y="339503"/>
            <a:ext cx="6872300" cy="720080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00FF"/>
                </a:solidFill>
                <a:latin typeface="Kufam ExtraBold" pitchFamily="2" charset="-78"/>
                <a:cs typeface="Kufam ExtraBold" pitchFamily="2" charset="-78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457200" y="1275605"/>
            <a:ext cx="4042792" cy="3319017"/>
          </a:xfrm>
        </p:spPr>
        <p:txBody>
          <a:bodyPr/>
          <a:lstStyle>
            <a:lvl1pPr>
              <a:defRPr sz="1600">
                <a:solidFill>
                  <a:srgbClr val="FF466F"/>
                </a:solidFill>
              </a:defRPr>
            </a:lvl1pPr>
            <a:lvl2pPr>
              <a:defRPr sz="1400">
                <a:solidFill>
                  <a:srgbClr val="0000FF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 baseline="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/>
          </p:nvPr>
        </p:nvSpPr>
        <p:spPr>
          <a:xfrm>
            <a:off x="4644008" y="1275606"/>
            <a:ext cx="4042792" cy="3319017"/>
          </a:xfrm>
        </p:spPr>
        <p:txBody>
          <a:bodyPr/>
          <a:lstStyle>
            <a:lvl1pPr>
              <a:defRPr sz="1600">
                <a:solidFill>
                  <a:srgbClr val="FF466F"/>
                </a:solidFill>
              </a:defRPr>
            </a:lvl1pPr>
            <a:lvl2pPr>
              <a:defRPr sz="1400">
                <a:solidFill>
                  <a:srgbClr val="0000FF"/>
                </a:solidFill>
              </a:defRPr>
            </a:lvl2pPr>
            <a:lvl3pPr>
              <a:defRPr sz="1200"/>
            </a:lvl3pPr>
            <a:lvl4pPr>
              <a:defRPr sz="1100"/>
            </a:lvl4pPr>
            <a:lvl5pPr>
              <a:defRPr sz="105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 flipH="1">
            <a:off x="0" y="1059582"/>
            <a:ext cx="827584" cy="0"/>
          </a:xfrm>
          <a:prstGeom prst="line">
            <a:avLst/>
          </a:prstGeom>
          <a:ln w="38100">
            <a:solidFill>
              <a:srgbClr val="FF4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29310"/>
            <a:ext cx="1344132" cy="7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9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Kufam" pitchFamily="2" charset="-78"/>
              <a:buChar char="▶"/>
            </a:pPr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Kufam" pitchFamily="2" charset="-78"/>
              <a:buChar char="▷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Kufam" pitchFamily="2" charset="-78"/>
              <a:buChar char="‒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866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49" r:id="rId3"/>
    <p:sldLayoutId id="2147483652" r:id="rId4"/>
    <p:sldLayoutId id="214748366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rgbClr val="0000FF"/>
          </a:solidFill>
          <a:latin typeface="Kufam ExtraBold" pitchFamily="2" charset="-78"/>
          <a:ea typeface="+mj-ea"/>
          <a:cs typeface="Kufam ExtraBold" pitchFamily="2" charset="-7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Kufam" pitchFamily="2" charset="-78"/>
        <a:buChar char="▶"/>
        <a:defRPr lang="fr-FR" sz="1600" kern="1200" dirty="0" smtClean="0">
          <a:solidFill>
            <a:srgbClr val="FF466F"/>
          </a:solidFill>
          <a:latin typeface="Kufam" pitchFamily="2" charset="-78"/>
          <a:ea typeface="+mn-ea"/>
          <a:cs typeface="Kufam" pitchFamily="2" charset="-78"/>
        </a:defRPr>
      </a:lvl1pPr>
      <a:lvl2pPr marL="742950" indent="-285750" algn="l" defTabSz="914400" rtl="0" eaLnBrk="1" latinLnBrk="0" hangingPunct="1">
        <a:spcBef>
          <a:spcPct val="20000"/>
        </a:spcBef>
        <a:buFont typeface="Kufam" pitchFamily="2" charset="-78"/>
        <a:buChar char="▷"/>
        <a:defRPr lang="fr-FR" sz="1400" kern="1200" dirty="0" smtClean="0">
          <a:solidFill>
            <a:srgbClr val="0000FF"/>
          </a:solidFill>
          <a:latin typeface="Kufam" pitchFamily="2" charset="-78"/>
          <a:ea typeface="+mn-ea"/>
          <a:cs typeface="Kufam" pitchFamily="2" charset="-78"/>
        </a:defRPr>
      </a:lvl2pPr>
      <a:lvl3pPr marL="1143000" indent="-228600" algn="l" defTabSz="914400" rtl="0" eaLnBrk="1" latinLnBrk="0" hangingPunct="1">
        <a:spcBef>
          <a:spcPct val="20000"/>
        </a:spcBef>
        <a:buFont typeface="Kufam" pitchFamily="2" charset="-78"/>
        <a:buChar char="‒"/>
        <a:defRPr lang="fr-FR" sz="1200" kern="1200" dirty="0" smtClean="0">
          <a:solidFill>
            <a:schemeClr val="tx1"/>
          </a:solidFill>
          <a:latin typeface="Kufam" pitchFamily="2" charset="-78"/>
          <a:ea typeface="+mn-ea"/>
          <a:cs typeface="Kufam" pitchFamily="2" charset="-7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→"/>
        <a:defRPr sz="1100" kern="1200">
          <a:solidFill>
            <a:schemeClr val="tx1"/>
          </a:solidFill>
          <a:latin typeface="Kufam" pitchFamily="2" charset="-78"/>
          <a:ea typeface="+mn-ea"/>
          <a:cs typeface="Kufam" pitchFamily="2" charset="-7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˃"/>
        <a:defRPr sz="1050" kern="1200">
          <a:solidFill>
            <a:schemeClr val="tx1"/>
          </a:solidFill>
          <a:latin typeface="Kufam" pitchFamily="2" charset="-78"/>
          <a:ea typeface="+mn-ea"/>
          <a:cs typeface="Kufam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62B29-679C-DB40-AEC0-408C5EB36F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Synthèse - Atelier #1 </a:t>
            </a:r>
            <a:r>
              <a:rPr lang="fr-FR" dirty="0" err="1"/>
              <a:t>Core</a:t>
            </a:r>
            <a:r>
              <a:rPr lang="fr-FR" dirty="0"/>
              <a:t>-Team DIH DIVA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710FA5-7ED6-8F4C-ABCE-A4C19136F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4155926"/>
            <a:ext cx="4536504" cy="360040"/>
          </a:xfrm>
        </p:spPr>
        <p:txBody>
          <a:bodyPr>
            <a:normAutofit/>
          </a:bodyPr>
          <a:lstStyle/>
          <a:p>
            <a:r>
              <a:rPr lang="fr-FR" dirty="0"/>
              <a:t>17 novembre 2020</a:t>
            </a:r>
          </a:p>
        </p:txBody>
      </p:sp>
    </p:spTree>
    <p:extLst>
      <p:ext uri="{BB962C8B-B14F-4D97-AF65-F5344CB8AC3E}">
        <p14:creationId xmlns:p14="http://schemas.microsoft.com/office/powerpoint/2010/main" val="224141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5F140-7938-9240-84B2-794335BF9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Participants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599B9-A0E7-CF48-82C0-2D1FAB9C3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Frédéric </a:t>
            </a:r>
            <a:r>
              <a:rPr lang="fr-FR" dirty="0" err="1"/>
              <a:t>Pallu</a:t>
            </a:r>
            <a:r>
              <a:rPr lang="fr-FR" dirty="0"/>
              <a:t> (IMTA)</a:t>
            </a:r>
          </a:p>
          <a:p>
            <a:r>
              <a:rPr lang="fr-FR" dirty="0"/>
              <a:t>Pierre Cointe (IMTA)</a:t>
            </a:r>
          </a:p>
          <a:p>
            <a:r>
              <a:rPr lang="fr-FR" dirty="0"/>
              <a:t>Thomas Ledoux (IMTA)</a:t>
            </a:r>
          </a:p>
          <a:p>
            <a:r>
              <a:rPr lang="fr-FR" dirty="0"/>
              <a:t>Murielle Manin (</a:t>
            </a:r>
            <a:r>
              <a:rPr lang="fr-FR" dirty="0" err="1"/>
              <a:t>Atlanstic</a:t>
            </a:r>
            <a:r>
              <a:rPr lang="fr-FR" dirty="0"/>
              <a:t> 2020)</a:t>
            </a:r>
          </a:p>
          <a:p>
            <a:r>
              <a:rPr lang="fr-FR" dirty="0"/>
              <a:t>Franz Jarry (ADN Ouest)</a:t>
            </a:r>
          </a:p>
          <a:p>
            <a:r>
              <a:rPr lang="fr-FR" dirty="0"/>
              <a:t>Jean-Marie </a:t>
            </a:r>
            <a:r>
              <a:rPr lang="fr-FR" dirty="0" err="1"/>
              <a:t>Celette</a:t>
            </a:r>
            <a:r>
              <a:rPr lang="fr-FR" dirty="0"/>
              <a:t> (ADN Ouest)</a:t>
            </a:r>
          </a:p>
          <a:p>
            <a:r>
              <a:rPr lang="fr-FR" dirty="0"/>
              <a:t>Thierry </a:t>
            </a:r>
            <a:r>
              <a:rPr lang="fr-FR" dirty="0" err="1"/>
              <a:t>Vergnault</a:t>
            </a:r>
            <a:r>
              <a:rPr lang="fr-FR" dirty="0"/>
              <a:t> (CCIR)</a:t>
            </a:r>
          </a:p>
          <a:p>
            <a:r>
              <a:rPr lang="fr-FR" dirty="0"/>
              <a:t>Frédéric </a:t>
            </a:r>
            <a:r>
              <a:rPr lang="fr-FR" dirty="0" err="1"/>
              <a:t>Keldi</a:t>
            </a:r>
            <a:r>
              <a:rPr lang="fr-FR" dirty="0"/>
              <a:t> (Solution &amp; Co)</a:t>
            </a:r>
          </a:p>
          <a:p>
            <a:r>
              <a:rPr lang="fr-FR" dirty="0"/>
              <a:t>Mathilde François (Solution &amp; Co)</a:t>
            </a:r>
          </a:p>
          <a:p>
            <a:r>
              <a:rPr lang="fr-FR" dirty="0"/>
              <a:t>Véronique Legrand (Solution &amp; Co)</a:t>
            </a:r>
          </a:p>
          <a:p>
            <a:r>
              <a:rPr lang="fr-FR" dirty="0"/>
              <a:t>Michel Malek (I&amp;R)</a:t>
            </a:r>
          </a:p>
          <a:p>
            <a:r>
              <a:rPr lang="fr-FR" dirty="0"/>
              <a:t>Olivia </a:t>
            </a:r>
            <a:r>
              <a:rPr lang="fr-FR" dirty="0" err="1"/>
              <a:t>Cahn</a:t>
            </a:r>
            <a:endParaRPr lang="fr-FR" dirty="0"/>
          </a:p>
          <a:p>
            <a:r>
              <a:rPr lang="fr-FR" dirty="0"/>
              <a:t>Simon </a:t>
            </a:r>
            <a:r>
              <a:rPr lang="fr-FR" dirty="0" err="1"/>
              <a:t>Boisserpe</a:t>
            </a:r>
            <a:r>
              <a:rPr lang="fr-FR" dirty="0"/>
              <a:t> (</a:t>
            </a:r>
            <a:r>
              <a:rPr lang="fr-FR" dirty="0" err="1"/>
              <a:t>Atlanpole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92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F1EFD-629E-D941-962B-6F9B3D3B2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En synthèse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B4183A-7F36-5243-AF22-C0F4E59D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5"/>
            <a:ext cx="8229600" cy="36724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fr-FR" dirty="0"/>
              <a:t>DIVA est un guichet unique pour la numérisation des entreprises MAIS sa valeur est centrée sur l’utilisation intelligente des données (IA = usage des données de l’entreprise)</a:t>
            </a:r>
          </a:p>
          <a:p>
            <a:pPr>
              <a:lnSpc>
                <a:spcPct val="200000"/>
              </a:lnSpc>
            </a:pPr>
            <a:r>
              <a:rPr lang="fr-FR" dirty="0"/>
              <a:t>DIVA doit répondre au cahier des charges de l’EU; 3 éléments clés suivants : </a:t>
            </a:r>
          </a:p>
          <a:p>
            <a:pPr lvl="1">
              <a:lnSpc>
                <a:spcPct val="200000"/>
              </a:lnSpc>
            </a:pPr>
            <a:r>
              <a:rPr lang="fr-FR" b="1" dirty="0"/>
              <a:t>« One-stop-shop » </a:t>
            </a:r>
            <a:r>
              <a:rPr lang="fr-FR" dirty="0"/>
              <a:t>: répondre à tous / Être en capacité d’identifier si l’entreprise peut être cliente de DIVA et, sinon, la rediriger vers les </a:t>
            </a:r>
            <a:r>
              <a:rPr lang="fr-FR" i="1" dirty="0"/>
              <a:t>autres structures et leurs services existants (à intégrer, pas d’effort particulier à mettre en place). 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to support </a:t>
            </a:r>
            <a:r>
              <a:rPr lang="fr-FR" dirty="0" err="1"/>
              <a:t>companies</a:t>
            </a:r>
            <a:r>
              <a:rPr lang="fr-FR" dirty="0"/>
              <a:t> in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b="1" dirty="0"/>
              <a:t>digital transformation </a:t>
            </a:r>
            <a:r>
              <a:rPr lang="fr-FR" dirty="0"/>
              <a:t>: poser un cadre sur la digital transformation (Fusée), des niveaux de maturité et jalonner la progression avec des diagnostics de + en + précis. </a:t>
            </a:r>
          </a:p>
          <a:p>
            <a:pPr lvl="1">
              <a:lnSpc>
                <a:spcPct val="200000"/>
              </a:lnSpc>
            </a:pPr>
            <a:r>
              <a:rPr lang="fr-FR" dirty="0" err="1"/>
              <a:t>Through</a:t>
            </a:r>
            <a:r>
              <a:rPr lang="fr-FR" dirty="0"/>
              <a:t> a </a:t>
            </a:r>
            <a:r>
              <a:rPr lang="fr-FR" b="1" dirty="0" err="1"/>
              <a:t>technology</a:t>
            </a:r>
            <a:r>
              <a:rPr lang="fr-FR" b="1" dirty="0"/>
              <a:t> </a:t>
            </a:r>
            <a:r>
              <a:rPr lang="fr-FR" b="1" dirty="0" err="1"/>
              <a:t>specialisation</a:t>
            </a:r>
            <a:r>
              <a:rPr lang="fr-FR" b="1" dirty="0"/>
              <a:t> </a:t>
            </a:r>
            <a:r>
              <a:rPr lang="fr-FR" dirty="0"/>
              <a:t>focus : cœur de la valeur ajoutée de DIVA – IA dans le sens usage intelligent des données : construire une offre de services et sensibiliser sur les avantages au moyens de uses cases. </a:t>
            </a:r>
          </a:p>
        </p:txBody>
      </p:sp>
    </p:spTree>
    <p:extLst>
      <p:ext uri="{BB962C8B-B14F-4D97-AF65-F5344CB8AC3E}">
        <p14:creationId xmlns:p14="http://schemas.microsoft.com/office/powerpoint/2010/main" val="26975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1F1EFD-629E-D941-962B-6F9B3D3B27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/>
              <a:t>Focus #IA : usage intelligent des données #Data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B4183A-7F36-5243-AF22-C0F4E59D1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5"/>
            <a:ext cx="8229600" cy="367240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dirty="0"/>
              <a:t>Définition du périmètre scientifique de la spécialisation :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Utiliser les référentiels académiques (RFI, INRIA, rapport Villani et projets ANR, d’autres européens? …) 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A croiser avec les compétences et services existants en région </a:t>
            </a:r>
          </a:p>
          <a:p>
            <a:pPr lvl="1">
              <a:lnSpc>
                <a:spcPct val="200000"/>
              </a:lnSpc>
            </a:pPr>
            <a:r>
              <a:rPr lang="fr-FR" dirty="0"/>
              <a:t>Et compléter / illustrer la définition au travers des cas d’usages que l’on veut adresser.</a:t>
            </a:r>
          </a:p>
        </p:txBody>
      </p:sp>
    </p:spTree>
    <p:extLst>
      <p:ext uri="{BB962C8B-B14F-4D97-AF65-F5344CB8AC3E}">
        <p14:creationId xmlns:p14="http://schemas.microsoft.com/office/powerpoint/2010/main" val="222407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23C338-853F-3A44-800E-0581CBA77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Partager une échelle de maturité :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34D93A-B684-48BE-B491-04B27B222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1203598"/>
            <a:ext cx="3456384" cy="3456384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BDBBF75-DE19-4A05-AB37-EF092BEDF9EE}"/>
              </a:ext>
            </a:extLst>
          </p:cNvPr>
          <p:cNvCxnSpPr>
            <a:cxnSpLocks/>
          </p:cNvCxnSpPr>
          <p:nvPr/>
        </p:nvCxnSpPr>
        <p:spPr>
          <a:xfrm>
            <a:off x="2843808" y="3291830"/>
            <a:ext cx="47525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65451DB-177A-40A2-90F6-4E7D8BB97786}"/>
              </a:ext>
            </a:extLst>
          </p:cNvPr>
          <p:cNvCxnSpPr>
            <a:cxnSpLocks/>
          </p:cNvCxnSpPr>
          <p:nvPr/>
        </p:nvCxnSpPr>
        <p:spPr>
          <a:xfrm flipV="1">
            <a:off x="2843808" y="2634466"/>
            <a:ext cx="4752528" cy="92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ABF20F4-ABE0-4479-A4AA-27593CF25DD7}"/>
              </a:ext>
            </a:extLst>
          </p:cNvPr>
          <p:cNvCxnSpPr>
            <a:cxnSpLocks/>
          </p:cNvCxnSpPr>
          <p:nvPr/>
        </p:nvCxnSpPr>
        <p:spPr>
          <a:xfrm>
            <a:off x="2843808" y="1995686"/>
            <a:ext cx="47525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37F29E9-20D8-480B-9195-6635B23EC4A3}"/>
              </a:ext>
            </a:extLst>
          </p:cNvPr>
          <p:cNvCxnSpPr>
            <a:cxnSpLocks/>
          </p:cNvCxnSpPr>
          <p:nvPr/>
        </p:nvCxnSpPr>
        <p:spPr>
          <a:xfrm flipV="1">
            <a:off x="3347864" y="3947343"/>
            <a:ext cx="4248472" cy="192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8DE6DB6-34E1-45B1-9317-A59E109D4EB3}"/>
              </a:ext>
            </a:extLst>
          </p:cNvPr>
          <p:cNvCxnSpPr>
            <a:cxnSpLocks/>
          </p:cNvCxnSpPr>
          <p:nvPr/>
        </p:nvCxnSpPr>
        <p:spPr>
          <a:xfrm>
            <a:off x="107504" y="4011910"/>
            <a:ext cx="82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70B9E1B-E43A-4770-A5B0-7846EE4878EC}"/>
              </a:ext>
            </a:extLst>
          </p:cNvPr>
          <p:cNvCxnSpPr>
            <a:cxnSpLocks/>
          </p:cNvCxnSpPr>
          <p:nvPr/>
        </p:nvCxnSpPr>
        <p:spPr>
          <a:xfrm>
            <a:off x="107504" y="3291830"/>
            <a:ext cx="82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462D664-0936-4173-BD81-60263D1BE690}"/>
              </a:ext>
            </a:extLst>
          </p:cNvPr>
          <p:cNvCxnSpPr>
            <a:cxnSpLocks/>
          </p:cNvCxnSpPr>
          <p:nvPr/>
        </p:nvCxnSpPr>
        <p:spPr>
          <a:xfrm>
            <a:off x="107504" y="2643758"/>
            <a:ext cx="82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E6B6039-027B-480C-BA1E-5891166813B1}"/>
              </a:ext>
            </a:extLst>
          </p:cNvPr>
          <p:cNvCxnSpPr>
            <a:cxnSpLocks/>
          </p:cNvCxnSpPr>
          <p:nvPr/>
        </p:nvCxnSpPr>
        <p:spPr>
          <a:xfrm>
            <a:off x="107504" y="1995686"/>
            <a:ext cx="82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FA189FF-E795-4C5C-8D9D-BB5C4ED4CC55}"/>
              </a:ext>
            </a:extLst>
          </p:cNvPr>
          <p:cNvSpPr txBox="1"/>
          <p:nvPr/>
        </p:nvSpPr>
        <p:spPr>
          <a:xfrm>
            <a:off x="198515" y="3642578"/>
            <a:ext cx="64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LvL</a:t>
            </a:r>
            <a:r>
              <a:rPr lang="fr-FR" b="1" dirty="0"/>
              <a:t> 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BABFE0D-D4C4-42F0-9E01-AC78D4A218A6}"/>
              </a:ext>
            </a:extLst>
          </p:cNvPr>
          <p:cNvSpPr txBox="1"/>
          <p:nvPr/>
        </p:nvSpPr>
        <p:spPr>
          <a:xfrm>
            <a:off x="198514" y="2903914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LvL</a:t>
            </a:r>
            <a:r>
              <a:rPr lang="fr-FR" b="1" dirty="0"/>
              <a:t> 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350A8C4-0080-4E03-8C8E-BD88812D4F63}"/>
              </a:ext>
            </a:extLst>
          </p:cNvPr>
          <p:cNvSpPr txBox="1"/>
          <p:nvPr/>
        </p:nvSpPr>
        <p:spPr>
          <a:xfrm>
            <a:off x="196109" y="2265134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466F"/>
                </a:solidFill>
              </a:rPr>
              <a:t>LvL</a:t>
            </a:r>
            <a:r>
              <a:rPr lang="fr-FR" b="1" dirty="0">
                <a:solidFill>
                  <a:srgbClr val="FF466F"/>
                </a:solidFill>
              </a:rPr>
              <a:t> 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9C291F8-5706-4FE6-A0E0-FD10BEB50062}"/>
              </a:ext>
            </a:extLst>
          </p:cNvPr>
          <p:cNvSpPr txBox="1"/>
          <p:nvPr/>
        </p:nvSpPr>
        <p:spPr>
          <a:xfrm>
            <a:off x="196109" y="1594996"/>
            <a:ext cx="650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rgbClr val="FF466F"/>
                </a:solidFill>
              </a:rPr>
              <a:t>LvL</a:t>
            </a:r>
            <a:r>
              <a:rPr lang="fr-FR" b="1" dirty="0">
                <a:solidFill>
                  <a:srgbClr val="FF466F"/>
                </a:solidFill>
              </a:rPr>
              <a:t> 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C0561B8-CB47-4871-B963-9E66C00A3D40}"/>
              </a:ext>
            </a:extLst>
          </p:cNvPr>
          <p:cNvSpPr txBox="1"/>
          <p:nvPr/>
        </p:nvSpPr>
        <p:spPr>
          <a:xfrm>
            <a:off x="3203848" y="3688744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J’utilise un fichier Excel; quels usages?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F607408-8AE0-4F6C-897F-FD55E28BA2AF}"/>
              </a:ext>
            </a:extLst>
          </p:cNvPr>
          <p:cNvSpPr txBox="1"/>
          <p:nvPr/>
        </p:nvSpPr>
        <p:spPr>
          <a:xfrm>
            <a:off x="2771717" y="2986691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J’ai un ERP/CRM, mes données sont structurées.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C27CE3-70B1-448D-867E-885939FBE407}"/>
              </a:ext>
            </a:extLst>
          </p:cNvPr>
          <p:cNvSpPr txBox="1"/>
          <p:nvPr/>
        </p:nvSpPr>
        <p:spPr>
          <a:xfrm>
            <a:off x="2802832" y="2332133"/>
            <a:ext cx="540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J’upgrade mon ERP/CRM pour faire de la maintenance prédictive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27681BB-7B45-45DE-88B0-EE4B8BC4FE17}"/>
              </a:ext>
            </a:extLst>
          </p:cNvPr>
          <p:cNvSpPr txBox="1"/>
          <p:nvPr/>
        </p:nvSpPr>
        <p:spPr>
          <a:xfrm>
            <a:off x="2735796" y="1646548"/>
            <a:ext cx="5383737" cy="27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J’y ajoute de l’IA (</a:t>
            </a:r>
            <a:r>
              <a:rPr lang="fr-FR" sz="1200" dirty="0" err="1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deep</a:t>
            </a:r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 </a:t>
            </a:r>
            <a:r>
              <a:rPr lang="fr-FR" sz="1200" dirty="0" err="1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learning</a:t>
            </a:r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, …) pour optimiser mes process.</a:t>
            </a:r>
          </a:p>
        </p:txBody>
      </p:sp>
      <p:sp>
        <p:nvSpPr>
          <p:cNvPr id="35" name="Accolade fermante 34">
            <a:extLst>
              <a:ext uri="{FF2B5EF4-FFF2-40B4-BE49-F238E27FC236}">
                <a16:creationId xmlns:a16="http://schemas.microsoft.com/office/drawing/2014/main" id="{7682BB9F-A277-4516-A93E-20168603807E}"/>
              </a:ext>
            </a:extLst>
          </p:cNvPr>
          <p:cNvSpPr/>
          <p:nvPr/>
        </p:nvSpPr>
        <p:spPr>
          <a:xfrm>
            <a:off x="7687592" y="1584895"/>
            <a:ext cx="288032" cy="2518592"/>
          </a:xfrm>
          <a:prstGeom prst="rightBrace">
            <a:avLst>
              <a:gd name="adj1" fmla="val 16173"/>
              <a:gd name="adj2" fmla="val 6008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FC65ABC-DAFD-460D-8586-8CFE2C7B0146}"/>
              </a:ext>
            </a:extLst>
          </p:cNvPr>
          <p:cNvSpPr txBox="1"/>
          <p:nvPr/>
        </p:nvSpPr>
        <p:spPr>
          <a:xfrm>
            <a:off x="8066880" y="3017587"/>
            <a:ext cx="1077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DIVA</a:t>
            </a:r>
          </a:p>
          <a:p>
            <a:r>
              <a:rPr lang="fr-FR" sz="1200" i="1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Valeur ajoutée 1 (One Stop Shop)</a:t>
            </a:r>
          </a:p>
        </p:txBody>
      </p:sp>
      <p:sp>
        <p:nvSpPr>
          <p:cNvPr id="41" name="Flèche : droite 40">
            <a:extLst>
              <a:ext uri="{FF2B5EF4-FFF2-40B4-BE49-F238E27FC236}">
                <a16:creationId xmlns:a16="http://schemas.microsoft.com/office/drawing/2014/main" id="{9BD440D4-D4B7-46D8-AB62-C9A606D67E98}"/>
              </a:ext>
            </a:extLst>
          </p:cNvPr>
          <p:cNvSpPr/>
          <p:nvPr/>
        </p:nvSpPr>
        <p:spPr>
          <a:xfrm rot="1513700">
            <a:off x="7692875" y="1751689"/>
            <a:ext cx="431941" cy="319560"/>
          </a:xfrm>
          <a:prstGeom prst="rightArrow">
            <a:avLst/>
          </a:prstGeom>
          <a:solidFill>
            <a:srgbClr val="FF4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AB6EFC13-7108-4A46-9F29-A5389DB303D0}"/>
              </a:ext>
            </a:extLst>
          </p:cNvPr>
          <p:cNvSpPr/>
          <p:nvPr/>
        </p:nvSpPr>
        <p:spPr>
          <a:xfrm rot="19310249">
            <a:off x="7692874" y="2254741"/>
            <a:ext cx="431941" cy="319560"/>
          </a:xfrm>
          <a:prstGeom prst="rightArrow">
            <a:avLst/>
          </a:prstGeom>
          <a:solidFill>
            <a:srgbClr val="FF4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E4A884F-D0C1-4EAA-9B98-C2F4ADC59C56}"/>
              </a:ext>
            </a:extLst>
          </p:cNvPr>
          <p:cNvSpPr txBox="1"/>
          <p:nvPr/>
        </p:nvSpPr>
        <p:spPr>
          <a:xfrm>
            <a:off x="8068523" y="1593976"/>
            <a:ext cx="1077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DIVA</a:t>
            </a:r>
          </a:p>
          <a:p>
            <a:r>
              <a:rPr lang="fr-FR" sz="1200" i="1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Valeur ajoutée 2 (offre de service DIVA)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6DB44C8-57D9-4826-9F35-9F565642A6BB}"/>
              </a:ext>
            </a:extLst>
          </p:cNvPr>
          <p:cNvSpPr txBox="1"/>
          <p:nvPr/>
        </p:nvSpPr>
        <p:spPr>
          <a:xfrm>
            <a:off x="2802832" y="4314197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Kufam" pitchFamily="2" charset="-78"/>
                <a:cs typeface="Kufam" pitchFamily="2" charset="-78"/>
              </a:rPr>
              <a:t>Exemple d’un cas marketing/vente à décliner sur les autres problématiques entreprises et sectorielles (cas d’usages)</a:t>
            </a:r>
            <a:endParaRPr lang="fr-FR" dirty="0"/>
          </a:p>
          <a:p>
            <a:pPr lvl="2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Kufam" pitchFamily="2" charset="-78"/>
                <a:cs typeface="Kufam" pitchFamily="2" charset="-78"/>
              </a:rPr>
              <a:t>Santé : diagnostic patient, imagerie médicale, …</a:t>
            </a:r>
          </a:p>
          <a:p>
            <a:pPr lvl="2"/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Kufam" pitchFamily="2" charset="-78"/>
                <a:cs typeface="Kufam" pitchFamily="2" charset="-78"/>
              </a:rPr>
              <a:t>Energie : optimisation consommation/production …</a:t>
            </a:r>
          </a:p>
          <a:p>
            <a:endParaRPr lang="fr-FR" sz="1200" i="1" dirty="0">
              <a:solidFill>
                <a:schemeClr val="bg1">
                  <a:lumMod val="50000"/>
                </a:schemeClr>
              </a:solidFill>
              <a:latin typeface="Kufam" pitchFamily="2" charset="-78"/>
              <a:cs typeface="Kufa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442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9747F8DC-0FE9-4C47-970E-CFA0627111FD}"/>
              </a:ext>
            </a:extLst>
          </p:cNvPr>
          <p:cNvCxnSpPr>
            <a:cxnSpLocks/>
            <a:stCxn id="13" idx="0"/>
            <a:endCxn id="43" idx="2"/>
          </p:cNvCxnSpPr>
          <p:nvPr/>
        </p:nvCxnSpPr>
        <p:spPr>
          <a:xfrm flipH="1" flipV="1">
            <a:off x="8467884" y="1890698"/>
            <a:ext cx="37763" cy="2272485"/>
          </a:xfrm>
          <a:prstGeom prst="straightConnector1">
            <a:avLst/>
          </a:prstGeom>
          <a:ln w="28575">
            <a:solidFill>
              <a:srgbClr val="FF46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1B23C338-853F-3A44-800E-0581CBA77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Echelle de maturité / positionnement des entreprises régionales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834D93A-B684-48BE-B491-04B27B222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04" y="1203598"/>
            <a:ext cx="3456384" cy="3456384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BDBBF75-DE19-4A05-AB37-EF092BEDF9EE}"/>
              </a:ext>
            </a:extLst>
          </p:cNvPr>
          <p:cNvCxnSpPr>
            <a:cxnSpLocks/>
          </p:cNvCxnSpPr>
          <p:nvPr/>
        </p:nvCxnSpPr>
        <p:spPr>
          <a:xfrm>
            <a:off x="2843808" y="3291830"/>
            <a:ext cx="44421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65451DB-177A-40A2-90F6-4E7D8BB97786}"/>
              </a:ext>
            </a:extLst>
          </p:cNvPr>
          <p:cNvCxnSpPr>
            <a:cxnSpLocks/>
          </p:cNvCxnSpPr>
          <p:nvPr/>
        </p:nvCxnSpPr>
        <p:spPr>
          <a:xfrm flipV="1">
            <a:off x="2843808" y="2666666"/>
            <a:ext cx="4442164" cy="109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ABF20F4-ABE0-4479-A4AA-27593CF25DD7}"/>
              </a:ext>
            </a:extLst>
          </p:cNvPr>
          <p:cNvCxnSpPr>
            <a:cxnSpLocks/>
          </p:cNvCxnSpPr>
          <p:nvPr/>
        </p:nvCxnSpPr>
        <p:spPr>
          <a:xfrm>
            <a:off x="2843808" y="1953351"/>
            <a:ext cx="43924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37F29E9-20D8-480B-9195-6635B23EC4A3}"/>
              </a:ext>
            </a:extLst>
          </p:cNvPr>
          <p:cNvCxnSpPr>
            <a:cxnSpLocks/>
          </p:cNvCxnSpPr>
          <p:nvPr/>
        </p:nvCxnSpPr>
        <p:spPr>
          <a:xfrm>
            <a:off x="3347864" y="3966587"/>
            <a:ext cx="39381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8DE6DB6-34E1-45B1-9317-A59E109D4EB3}"/>
              </a:ext>
            </a:extLst>
          </p:cNvPr>
          <p:cNvCxnSpPr>
            <a:cxnSpLocks/>
          </p:cNvCxnSpPr>
          <p:nvPr/>
        </p:nvCxnSpPr>
        <p:spPr>
          <a:xfrm>
            <a:off x="107504" y="4011910"/>
            <a:ext cx="82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70B9E1B-E43A-4770-A5B0-7846EE4878EC}"/>
              </a:ext>
            </a:extLst>
          </p:cNvPr>
          <p:cNvCxnSpPr>
            <a:cxnSpLocks/>
          </p:cNvCxnSpPr>
          <p:nvPr/>
        </p:nvCxnSpPr>
        <p:spPr>
          <a:xfrm>
            <a:off x="107504" y="3291830"/>
            <a:ext cx="82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462D664-0936-4173-BD81-60263D1BE690}"/>
              </a:ext>
            </a:extLst>
          </p:cNvPr>
          <p:cNvCxnSpPr>
            <a:cxnSpLocks/>
          </p:cNvCxnSpPr>
          <p:nvPr/>
        </p:nvCxnSpPr>
        <p:spPr>
          <a:xfrm>
            <a:off x="107504" y="2643758"/>
            <a:ext cx="82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EE6B6039-027B-480C-BA1E-5891166813B1}"/>
              </a:ext>
            </a:extLst>
          </p:cNvPr>
          <p:cNvCxnSpPr>
            <a:cxnSpLocks/>
          </p:cNvCxnSpPr>
          <p:nvPr/>
        </p:nvCxnSpPr>
        <p:spPr>
          <a:xfrm>
            <a:off x="107504" y="1995686"/>
            <a:ext cx="8275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FA189FF-E795-4C5C-8D9D-BB5C4ED4CC55}"/>
              </a:ext>
            </a:extLst>
          </p:cNvPr>
          <p:cNvSpPr txBox="1"/>
          <p:nvPr/>
        </p:nvSpPr>
        <p:spPr>
          <a:xfrm>
            <a:off x="198515" y="3642578"/>
            <a:ext cx="64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LvL</a:t>
            </a:r>
            <a:r>
              <a:rPr lang="fr-FR" b="1" dirty="0"/>
              <a:t> 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BABFE0D-D4C4-42F0-9E01-AC78D4A218A6}"/>
              </a:ext>
            </a:extLst>
          </p:cNvPr>
          <p:cNvSpPr txBox="1"/>
          <p:nvPr/>
        </p:nvSpPr>
        <p:spPr>
          <a:xfrm>
            <a:off x="198514" y="2903914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LvL</a:t>
            </a:r>
            <a:r>
              <a:rPr lang="fr-FR" b="1" dirty="0"/>
              <a:t> 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350A8C4-0080-4E03-8C8E-BD88812D4F63}"/>
              </a:ext>
            </a:extLst>
          </p:cNvPr>
          <p:cNvSpPr txBox="1"/>
          <p:nvPr/>
        </p:nvSpPr>
        <p:spPr>
          <a:xfrm>
            <a:off x="196109" y="2265134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LvL</a:t>
            </a:r>
            <a:r>
              <a:rPr lang="fr-FR" b="1" dirty="0"/>
              <a:t> 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9C291F8-5706-4FE6-A0E0-FD10BEB50062}"/>
              </a:ext>
            </a:extLst>
          </p:cNvPr>
          <p:cNvSpPr txBox="1"/>
          <p:nvPr/>
        </p:nvSpPr>
        <p:spPr>
          <a:xfrm>
            <a:off x="196109" y="1594996"/>
            <a:ext cx="65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LvL</a:t>
            </a:r>
            <a:r>
              <a:rPr lang="fr-FR" b="1" dirty="0"/>
              <a:t> 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C0561B8-CB47-4871-B963-9E66C00A3D40}"/>
              </a:ext>
            </a:extLst>
          </p:cNvPr>
          <p:cNvSpPr txBox="1"/>
          <p:nvPr/>
        </p:nvSpPr>
        <p:spPr>
          <a:xfrm>
            <a:off x="3246183" y="3688745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XX 000 entreprises, niveau de numérisation faible</a:t>
            </a:r>
          </a:p>
          <a:p>
            <a:endParaRPr lang="fr-FR" sz="1200" dirty="0">
              <a:solidFill>
                <a:srgbClr val="0000FF"/>
              </a:solidFill>
              <a:latin typeface="Kufam" pitchFamily="2" charset="-78"/>
              <a:cs typeface="Kufam" pitchFamily="2" charset="-78"/>
            </a:endParaRPr>
          </a:p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Besoins : avoir un site Internet, permettre la vente en ligne, dématérialisation, CRM, ERP, CAO, automatisation…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F607408-8AE0-4F6C-897F-FD55E28BA2AF}"/>
              </a:ext>
            </a:extLst>
          </p:cNvPr>
          <p:cNvSpPr txBox="1"/>
          <p:nvPr/>
        </p:nvSpPr>
        <p:spPr>
          <a:xfrm>
            <a:off x="2771717" y="3071361"/>
            <a:ext cx="424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YY 000 entreprises (ex : ont bénéficié de PDL Invest </a:t>
            </a:r>
            <a:r>
              <a:rPr lang="fr-FR" sz="1200" dirty="0" err="1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Num</a:t>
            </a:r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,…) </a:t>
            </a:r>
            <a:r>
              <a:rPr lang="fr-FR" sz="1200" dirty="0">
                <a:solidFill>
                  <a:srgbClr val="FF460B"/>
                </a:solidFill>
                <a:latin typeface="Kufam" pitchFamily="2" charset="-78"/>
                <a:cs typeface="Kufam" pitchFamily="2" charset="-78"/>
              </a:rPr>
              <a:t>&gt; Diag </a:t>
            </a:r>
            <a:r>
              <a:rPr lang="fr-FR" sz="1200" dirty="0" err="1">
                <a:solidFill>
                  <a:srgbClr val="FF460B"/>
                </a:solidFill>
                <a:latin typeface="Kufam" pitchFamily="2" charset="-78"/>
                <a:cs typeface="Kufam" pitchFamily="2" charset="-78"/>
              </a:rPr>
              <a:t>Digipilote</a:t>
            </a:r>
            <a:r>
              <a:rPr lang="fr-FR" sz="1200" dirty="0">
                <a:solidFill>
                  <a:srgbClr val="FF460B"/>
                </a:solidFill>
                <a:latin typeface="Kufam" pitchFamily="2" charset="-78"/>
                <a:cs typeface="Kufam" pitchFamily="2" charset="-78"/>
              </a:rPr>
              <a:t>? 150 </a:t>
            </a:r>
          </a:p>
          <a:p>
            <a:endParaRPr lang="fr-FR" sz="1200" dirty="0">
              <a:solidFill>
                <a:srgbClr val="0000FF"/>
              </a:solidFill>
              <a:latin typeface="Kufam" pitchFamily="2" charset="-78"/>
              <a:cs typeface="Kufam" pitchFamily="2" charset="-78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7C27CE3-70B1-448D-867E-885939FBE407}"/>
              </a:ext>
            </a:extLst>
          </p:cNvPr>
          <p:cNvSpPr txBox="1"/>
          <p:nvPr/>
        </p:nvSpPr>
        <p:spPr>
          <a:xfrm>
            <a:off x="2802832" y="2332133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Z 000 entreprises utilisent leurs données</a:t>
            </a:r>
          </a:p>
          <a:p>
            <a:endParaRPr lang="fr-FR" sz="1050" dirty="0">
              <a:solidFill>
                <a:srgbClr val="0000FF"/>
              </a:solidFill>
              <a:latin typeface="Kufam" pitchFamily="2" charset="-78"/>
              <a:cs typeface="Kufam" pitchFamily="2" charset="-78"/>
            </a:endParaRPr>
          </a:p>
          <a:p>
            <a:r>
              <a:rPr lang="fr-FR" sz="1200" dirty="0">
                <a:solidFill>
                  <a:srgbClr val="FF460B"/>
                </a:solidFill>
                <a:latin typeface="Kufam" pitchFamily="2" charset="-78"/>
                <a:cs typeface="Kufam" pitchFamily="2" charset="-78"/>
              </a:rPr>
              <a:t>&gt; Diag IA? Cb?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27681BB-7B45-45DE-88B0-EE4B8BC4FE17}"/>
              </a:ext>
            </a:extLst>
          </p:cNvPr>
          <p:cNvSpPr txBox="1"/>
          <p:nvPr/>
        </p:nvSpPr>
        <p:spPr>
          <a:xfrm>
            <a:off x="2735797" y="1646548"/>
            <a:ext cx="4462738" cy="28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X00 entreprises matures pour l’IA</a:t>
            </a:r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AB6EFC13-7108-4A46-9F29-A5389DB303D0}"/>
              </a:ext>
            </a:extLst>
          </p:cNvPr>
          <p:cNvSpPr/>
          <p:nvPr/>
        </p:nvSpPr>
        <p:spPr>
          <a:xfrm rot="7944280">
            <a:off x="6769439" y="2916521"/>
            <a:ext cx="431941" cy="319560"/>
          </a:xfrm>
          <a:prstGeom prst="rightArrow">
            <a:avLst/>
          </a:prstGeom>
          <a:solidFill>
            <a:srgbClr val="FF4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E4A884F-D0C1-4EAA-9B98-C2F4ADC59C56}"/>
              </a:ext>
            </a:extLst>
          </p:cNvPr>
          <p:cNvSpPr txBox="1"/>
          <p:nvPr/>
        </p:nvSpPr>
        <p:spPr>
          <a:xfrm>
            <a:off x="6589085" y="1951394"/>
            <a:ext cx="1228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DIVA</a:t>
            </a:r>
          </a:p>
          <a:p>
            <a:r>
              <a:rPr lang="fr-FR" sz="1400" i="1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Cible 1 / </a:t>
            </a:r>
            <a:r>
              <a:rPr lang="fr-FR" sz="1400" i="1" dirty="0">
                <a:solidFill>
                  <a:srgbClr val="FF466F"/>
                </a:solidFill>
                <a:latin typeface="Kufam" pitchFamily="2" charset="-78"/>
                <a:cs typeface="Kufam" pitchFamily="2" charset="-78"/>
              </a:rPr>
              <a:t>Impact 1</a:t>
            </a: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B2615EC1-4836-4FE6-B02E-1F00A2236CD6}"/>
              </a:ext>
            </a:extLst>
          </p:cNvPr>
          <p:cNvSpPr/>
          <p:nvPr/>
        </p:nvSpPr>
        <p:spPr>
          <a:xfrm rot="7944280">
            <a:off x="6131822" y="2210203"/>
            <a:ext cx="431941" cy="319560"/>
          </a:xfrm>
          <a:prstGeom prst="rightArrow">
            <a:avLst/>
          </a:prstGeom>
          <a:solidFill>
            <a:srgbClr val="FF4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4588535-73A3-47A0-8048-2DD2AAC5F357}"/>
              </a:ext>
            </a:extLst>
          </p:cNvPr>
          <p:cNvSpPr txBox="1"/>
          <p:nvPr/>
        </p:nvSpPr>
        <p:spPr>
          <a:xfrm>
            <a:off x="7105019" y="2708159"/>
            <a:ext cx="1077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DIVA</a:t>
            </a:r>
          </a:p>
          <a:p>
            <a:r>
              <a:rPr lang="fr-FR" sz="1400" i="1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Cible 2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1B1F548-CD53-43CA-993D-5B162D5D8184}"/>
              </a:ext>
            </a:extLst>
          </p:cNvPr>
          <p:cNvSpPr/>
          <p:nvPr/>
        </p:nvSpPr>
        <p:spPr>
          <a:xfrm>
            <a:off x="8035363" y="4163183"/>
            <a:ext cx="940568" cy="864096"/>
          </a:xfrm>
          <a:prstGeom prst="ellipse">
            <a:avLst/>
          </a:prstGeom>
          <a:solidFill>
            <a:srgbClr val="FF466F"/>
          </a:solidFill>
          <a:ln>
            <a:solidFill>
              <a:srgbClr val="FF4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Data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A1C191-8E4E-452E-8F61-0CBEFE66D97D}"/>
              </a:ext>
            </a:extLst>
          </p:cNvPr>
          <p:cNvSpPr/>
          <p:nvPr/>
        </p:nvSpPr>
        <p:spPr>
          <a:xfrm>
            <a:off x="7936325" y="2925121"/>
            <a:ext cx="113864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460B"/>
                </a:solidFill>
              </a:rPr>
              <a:t>Structurer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2BE1D3-D7A3-4CFA-933F-EDDF78696379}"/>
              </a:ext>
            </a:extLst>
          </p:cNvPr>
          <p:cNvSpPr/>
          <p:nvPr/>
        </p:nvSpPr>
        <p:spPr>
          <a:xfrm>
            <a:off x="8011762" y="3540523"/>
            <a:ext cx="9877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460B"/>
                </a:solidFill>
              </a:rPr>
              <a:t>Acquérir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9E9012-0309-4695-9D34-B6C1A93A6074}"/>
              </a:ext>
            </a:extLst>
          </p:cNvPr>
          <p:cNvSpPr/>
          <p:nvPr/>
        </p:nvSpPr>
        <p:spPr>
          <a:xfrm>
            <a:off x="7994656" y="2174522"/>
            <a:ext cx="106311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460B"/>
                </a:solidFill>
              </a:rPr>
              <a:t>Maitriser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80DCDBC-4AB1-42D3-9D23-B2B9200F663B}"/>
              </a:ext>
            </a:extLst>
          </p:cNvPr>
          <p:cNvSpPr/>
          <p:nvPr/>
        </p:nvSpPr>
        <p:spPr>
          <a:xfrm>
            <a:off x="7833800" y="1521366"/>
            <a:ext cx="126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>
                <a:solidFill>
                  <a:srgbClr val="FF460B"/>
                </a:solidFill>
              </a:rPr>
              <a:t>Intelligence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FF1A7DC-D3CF-411D-B766-84B498384EC0}"/>
              </a:ext>
            </a:extLst>
          </p:cNvPr>
          <p:cNvSpPr txBox="1"/>
          <p:nvPr/>
        </p:nvSpPr>
        <p:spPr>
          <a:xfrm>
            <a:off x="6022995" y="1257583"/>
            <a:ext cx="1077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00FF"/>
                </a:solidFill>
                <a:latin typeface="Kufam" pitchFamily="2" charset="-78"/>
                <a:cs typeface="Kufam" pitchFamily="2" charset="-78"/>
              </a:rPr>
              <a:t>DIVA</a:t>
            </a:r>
          </a:p>
          <a:p>
            <a:r>
              <a:rPr lang="fr-FR" sz="1400" i="1" dirty="0">
                <a:solidFill>
                  <a:srgbClr val="FF466F"/>
                </a:solidFill>
                <a:latin typeface="Kufam" pitchFamily="2" charset="-78"/>
                <a:cs typeface="Kufam" pitchFamily="2" charset="-78"/>
              </a:rPr>
              <a:t>Impact 2</a:t>
            </a:r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75CEDFF1-DD83-4419-9B2E-55700B4A7249}"/>
              </a:ext>
            </a:extLst>
          </p:cNvPr>
          <p:cNvSpPr/>
          <p:nvPr/>
        </p:nvSpPr>
        <p:spPr>
          <a:xfrm rot="7944280">
            <a:off x="5565732" y="1541793"/>
            <a:ext cx="431941" cy="319560"/>
          </a:xfrm>
          <a:prstGeom prst="rightArrow">
            <a:avLst/>
          </a:prstGeom>
          <a:solidFill>
            <a:srgbClr val="FF4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7792D34-7A36-467D-8E6A-31075053508B}"/>
              </a:ext>
            </a:extLst>
          </p:cNvPr>
          <p:cNvSpPr/>
          <p:nvPr/>
        </p:nvSpPr>
        <p:spPr>
          <a:xfrm>
            <a:off x="6444208" y="4466363"/>
            <a:ext cx="127571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FF460B"/>
                </a:solidFill>
              </a:rPr>
              <a:t>+ Protéger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97665785-CDC8-4AE1-A849-E64D4F08E4E8}"/>
              </a:ext>
            </a:extLst>
          </p:cNvPr>
          <p:cNvCxnSpPr>
            <a:cxnSpLocks/>
          </p:cNvCxnSpPr>
          <p:nvPr/>
        </p:nvCxnSpPr>
        <p:spPr>
          <a:xfrm flipH="1">
            <a:off x="7732715" y="4642562"/>
            <a:ext cx="449424" cy="0"/>
          </a:xfrm>
          <a:prstGeom prst="straightConnector1">
            <a:avLst/>
          </a:prstGeom>
          <a:ln w="28575">
            <a:solidFill>
              <a:srgbClr val="FF466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5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07F334-877B-6542-B919-43861DE75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Retours de terrain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112F2C-568B-F644-AACF-C7120280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6"/>
            <a:ext cx="8363272" cy="3528392"/>
          </a:xfrm>
        </p:spPr>
        <p:txBody>
          <a:bodyPr>
            <a:normAutofit/>
          </a:bodyPr>
          <a:lstStyle/>
          <a:p>
            <a:r>
              <a:rPr lang="fr-FR" dirty="0"/>
              <a:t>CCI et ADN Ouest</a:t>
            </a:r>
          </a:p>
          <a:p>
            <a:pPr lvl="1"/>
            <a:r>
              <a:rPr lang="fr-FR" dirty="0"/>
              <a:t>Prendre en compte le contexte économique morose : </a:t>
            </a:r>
          </a:p>
          <a:p>
            <a:pPr lvl="2"/>
            <a:r>
              <a:rPr lang="fr-FR" dirty="0"/>
              <a:t>Quelles sont les priorités des besoins des entreprises auxquelles DIVA pourrait répondre ? </a:t>
            </a:r>
          </a:p>
          <a:p>
            <a:pPr lvl="1"/>
            <a:r>
              <a:rPr lang="fr-FR" dirty="0"/>
              <a:t>Prégnance de problématiques : commerciales : webmarketing et visibilité Internet pour trouver des clients </a:t>
            </a:r>
            <a:r>
              <a:rPr lang="fr-FR" dirty="0">
                <a:solidFill>
                  <a:srgbClr val="FF460B"/>
                </a:solidFill>
              </a:rPr>
              <a:t>(</a:t>
            </a:r>
            <a:r>
              <a:rPr lang="fr-FR" dirty="0" err="1">
                <a:solidFill>
                  <a:srgbClr val="FF460B"/>
                </a:solidFill>
              </a:rPr>
              <a:t>LvL</a:t>
            </a:r>
            <a:r>
              <a:rPr lang="fr-FR" dirty="0">
                <a:solidFill>
                  <a:srgbClr val="FF460B"/>
                </a:solidFill>
              </a:rPr>
              <a:t> 1 ou 2?) </a:t>
            </a:r>
            <a:r>
              <a:rPr lang="fr-FR" dirty="0"/>
              <a:t>&gt; réponse via </a:t>
            </a:r>
            <a:r>
              <a:rPr lang="fr-FR" dirty="0">
                <a:solidFill>
                  <a:srgbClr val="FF460B"/>
                </a:solidFill>
              </a:rPr>
              <a:t>DIVA Networking et/ou Test </a:t>
            </a:r>
            <a:r>
              <a:rPr lang="fr-FR" dirty="0" err="1">
                <a:solidFill>
                  <a:srgbClr val="FF460B"/>
                </a:solidFill>
              </a:rPr>
              <a:t>before</a:t>
            </a:r>
            <a:r>
              <a:rPr lang="fr-FR" dirty="0">
                <a:solidFill>
                  <a:srgbClr val="FF460B"/>
                </a:solidFill>
              </a:rPr>
              <a:t> Invest </a:t>
            </a:r>
          </a:p>
          <a:p>
            <a:pPr lvl="1"/>
            <a:r>
              <a:rPr lang="fr-FR" dirty="0"/>
              <a:t>Prégnance de problématiques liées à modernisation des outils de production </a:t>
            </a:r>
            <a:r>
              <a:rPr lang="fr-FR" dirty="0">
                <a:solidFill>
                  <a:srgbClr val="FF460B"/>
                </a:solidFill>
              </a:rPr>
              <a:t>(</a:t>
            </a:r>
            <a:r>
              <a:rPr lang="fr-FR" dirty="0" err="1">
                <a:solidFill>
                  <a:srgbClr val="FF460B"/>
                </a:solidFill>
              </a:rPr>
              <a:t>LvL</a:t>
            </a:r>
            <a:r>
              <a:rPr lang="fr-FR" dirty="0">
                <a:solidFill>
                  <a:srgbClr val="FF460B"/>
                </a:solidFill>
              </a:rPr>
              <a:t> 1 ou 2 ? </a:t>
            </a:r>
            <a:r>
              <a:rPr lang="fr-FR" dirty="0"/>
              <a:t>selon le degré d’intégration dans le SI et la « sophistication » des machines ?) &gt; réponse via </a:t>
            </a:r>
            <a:r>
              <a:rPr lang="fr-FR" dirty="0">
                <a:solidFill>
                  <a:srgbClr val="FF460B"/>
                </a:solidFill>
              </a:rPr>
              <a:t>DIVA Networking et/ou Test </a:t>
            </a:r>
            <a:r>
              <a:rPr lang="fr-FR" dirty="0" err="1">
                <a:solidFill>
                  <a:srgbClr val="FF460B"/>
                </a:solidFill>
              </a:rPr>
              <a:t>before</a:t>
            </a:r>
            <a:r>
              <a:rPr lang="fr-FR" dirty="0">
                <a:solidFill>
                  <a:srgbClr val="FF460B"/>
                </a:solidFill>
              </a:rPr>
              <a:t> Invest </a:t>
            </a:r>
          </a:p>
          <a:p>
            <a:pPr lvl="1"/>
            <a:r>
              <a:rPr lang="fr-FR" dirty="0"/>
              <a:t>Attention à porter sur le tempérament du dirigeant : interpeller ceux qui ont une vision ou l’intuition de la digitalisation ; sensibiliser au fait qu’il s’agit d’un prérequis &gt; réponse via </a:t>
            </a:r>
            <a:r>
              <a:rPr lang="fr-FR" dirty="0">
                <a:solidFill>
                  <a:srgbClr val="FF460B"/>
                </a:solidFill>
              </a:rPr>
              <a:t>DIVA </a:t>
            </a:r>
            <a:r>
              <a:rPr lang="fr-FR" dirty="0" err="1">
                <a:solidFill>
                  <a:srgbClr val="FF460B"/>
                </a:solidFill>
              </a:rPr>
              <a:t>Skills</a:t>
            </a:r>
            <a:r>
              <a:rPr lang="fr-FR" dirty="0">
                <a:solidFill>
                  <a:srgbClr val="FF460B"/>
                </a:solidFill>
              </a:rPr>
              <a:t> &amp; Training </a:t>
            </a:r>
          </a:p>
          <a:p>
            <a:pPr lvl="1"/>
            <a:r>
              <a:rPr lang="fr-FR" dirty="0"/>
              <a:t>Problématique de financement des investissements &gt; réponse via </a:t>
            </a:r>
            <a:r>
              <a:rPr lang="fr-FR" dirty="0">
                <a:solidFill>
                  <a:srgbClr val="FF460B"/>
                </a:solidFill>
              </a:rPr>
              <a:t>DIVA Access to finance</a:t>
            </a:r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90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9DCCB67-53EA-704D-82B0-CE5FF0E4D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Grille de lecture du / des besoin(s)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444B13-57A8-4D41-ACCC-42223275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5"/>
            <a:ext cx="4474840" cy="331901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Secteur(s) </a:t>
            </a:r>
          </a:p>
          <a:p>
            <a:pPr>
              <a:lnSpc>
                <a:spcPct val="150000"/>
              </a:lnSpc>
            </a:pPr>
            <a:r>
              <a:rPr lang="fr-FR" dirty="0"/>
              <a:t>Taille d’entreprise</a:t>
            </a:r>
          </a:p>
          <a:p>
            <a:pPr>
              <a:lnSpc>
                <a:spcPct val="150000"/>
              </a:lnSpc>
            </a:pPr>
            <a:r>
              <a:rPr lang="fr-FR" dirty="0"/>
              <a:t>Problématique ponctuelle ou pas?</a:t>
            </a:r>
          </a:p>
          <a:p>
            <a:pPr>
              <a:lnSpc>
                <a:spcPct val="150000"/>
              </a:lnSpc>
            </a:pPr>
            <a:r>
              <a:rPr lang="fr-FR" dirty="0"/>
              <a:t>Problématique définie ou intérêt pour une démarche globale ? </a:t>
            </a:r>
          </a:p>
          <a:p>
            <a:pPr>
              <a:lnSpc>
                <a:spcPct val="150000"/>
              </a:lnSpc>
            </a:pPr>
            <a:r>
              <a:rPr lang="fr-FR" dirty="0" err="1"/>
              <a:t>LvL</a:t>
            </a:r>
            <a:r>
              <a:rPr lang="fr-FR" dirty="0"/>
              <a:t> vis-à-vis de la Data ?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rgbClr val="0000FF"/>
                </a:solidFill>
              </a:rPr>
              <a:t>QUELS CONTENUS DES DIAGNOSTICS ?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0E6105-8F6A-42B6-9FD5-CF430674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059583"/>
            <a:ext cx="4203916" cy="39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904EF-F924-4A59-9EAD-1C10DF3970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Catégories de besoins et </a:t>
            </a:r>
            <a:r>
              <a:rPr lang="fr-FR" dirty="0" err="1"/>
              <a:t>success</a:t>
            </a:r>
            <a:r>
              <a:rPr lang="fr-FR" dirty="0"/>
              <a:t> stories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874347-4DB3-45BA-8064-365F456BD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5"/>
            <a:ext cx="2818656" cy="3319017"/>
          </a:xfrm>
        </p:spPr>
        <p:txBody>
          <a:bodyPr/>
          <a:lstStyle/>
          <a:p>
            <a:r>
              <a:rPr lang="fr-FR" dirty="0"/>
              <a:t>Exemplifier avec des entreprises de profils différents (secteurs, taille, maturité, type de besoin,…)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ADCCE8-54D7-48D2-982B-7A299EDA3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083211"/>
            <a:ext cx="5512323" cy="39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64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0DA259ACA3B45AF0BD1614C2E9C1E" ma:contentTypeVersion="2" ma:contentTypeDescription="Crée un document." ma:contentTypeScope="" ma:versionID="8d1508bd1cb48b72fbfff149824dc18d">
  <xsd:schema xmlns:xsd="http://www.w3.org/2001/XMLSchema" xmlns:xs="http://www.w3.org/2001/XMLSchema" xmlns:p="http://schemas.microsoft.com/office/2006/metadata/properties" xmlns:ns2="d5b51135-11f6-4bb2-af64-47bf6f47168e" targetNamespace="http://schemas.microsoft.com/office/2006/metadata/properties" ma:root="true" ma:fieldsID="8b06141c2ebcdf6fda3a7ef948cebec6" ns2:_="">
    <xsd:import namespace="d5b51135-11f6-4bb2-af64-47bf6f471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51135-11f6-4bb2-af64-47bf6f471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94E491-F399-4EFD-A5A1-2C63FE4F88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2A46E9-0A40-4764-AE96-4CFC91175BAD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d5b51135-11f6-4bb2-af64-47bf6f47168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FE6E27-72F5-4741-B739-20228332F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b51135-11f6-4bb2-af64-47bf6f471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750</Words>
  <Application>Microsoft Macintosh PowerPoint</Application>
  <PresentationFormat>Affichage à l'écran (16:9)</PresentationFormat>
  <Paragraphs>89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Kufam SemiBold</vt:lpstr>
      <vt:lpstr>Kufam ExtraBold</vt:lpstr>
      <vt:lpstr>Calibri</vt:lpstr>
      <vt:lpstr>Kufam</vt:lpstr>
      <vt:lpstr>Arial</vt:lpstr>
      <vt:lpstr>Thème Office</vt:lpstr>
      <vt:lpstr>Synthèse - Atelier #1 Core-Team DIH DIVA</vt:lpstr>
      <vt:lpstr>Participants</vt:lpstr>
      <vt:lpstr>En synthèse</vt:lpstr>
      <vt:lpstr>Focus #IA : usage intelligent des données #Data </vt:lpstr>
      <vt:lpstr>Partager une échelle de maturité : </vt:lpstr>
      <vt:lpstr>Echelle de maturité / positionnement des entreprises régionales</vt:lpstr>
      <vt:lpstr>Retours de terrain</vt:lpstr>
      <vt:lpstr>Grille de lecture du / des besoin(s)</vt:lpstr>
      <vt:lpstr>Catégories de besoins et success stories</vt:lpstr>
    </vt:vector>
  </TitlesOfParts>
  <Company>IDS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Simon BOISSERPE</cp:lastModifiedBy>
  <cp:revision>78</cp:revision>
  <dcterms:created xsi:type="dcterms:W3CDTF">2020-09-23T12:58:16Z</dcterms:created>
  <dcterms:modified xsi:type="dcterms:W3CDTF">2020-11-18T13:29:25Z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0x0101007470DA259ACA3B45AF0BD1614C2E9C1E</vt:lpwstr>
  </property>
</Properties>
</file>