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2" r:id="rId3"/>
    <p:sldId id="265" r:id="rId4"/>
    <p:sldId id="267" r:id="rId5"/>
    <p:sldId id="277" r:id="rId6"/>
    <p:sldId id="278" r:id="rId7"/>
    <p:sldId id="269" r:id="rId8"/>
    <p:sldId id="266" r:id="rId9"/>
    <p:sldId id="264" r:id="rId10"/>
    <p:sldId id="270" r:id="rId11"/>
    <p:sldId id="271" r:id="rId12"/>
    <p:sldId id="260" r:id="rId13"/>
    <p:sldId id="274" r:id="rId14"/>
    <p:sldId id="27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BED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307" autoAdjust="0"/>
  </p:normalViewPr>
  <p:slideViewPr>
    <p:cSldViewPr snapToGrid="0">
      <p:cViewPr varScale="1">
        <p:scale>
          <a:sx n="70" d="100"/>
          <a:sy n="70" d="100"/>
        </p:scale>
        <p:origin x="60" y="116"/>
      </p:cViewPr>
      <p:guideLst/>
    </p:cSldViewPr>
  </p:slideViewPr>
  <p:outlineViewPr>
    <p:cViewPr>
      <p:scale>
        <a:sx n="33" d="100"/>
        <a:sy n="33" d="100"/>
      </p:scale>
      <p:origin x="0" y="-4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25DB8-9575-427E-B6BB-67BCE88822DE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2C67D-31D9-4527-A811-7595EDBBD6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23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1AFEE-BDA3-463C-A42C-DAE9FD7684DE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4FF56-1E39-4C34-9971-0EF6C89D18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35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4FF56-1E39-4C34-9971-0EF6C89D18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65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4FF56-1E39-4C34-9971-0EF6C89D18E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84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4FF56-1E39-4C34-9971-0EF6C89D18E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82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73075" indent="-473075">
              <a:buFont typeface="Wingdings" panose="05000000000000000000" pitchFamily="2" charset="2"/>
              <a:buChar char="Ø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251200" y="6353923"/>
            <a:ext cx="2844800" cy="365125"/>
          </a:xfrm>
        </p:spPr>
        <p:txBody>
          <a:bodyPr/>
          <a:lstStyle/>
          <a:p>
            <a:r>
              <a:rPr lang="fr-FR" dirty="0" smtClean="0">
                <a:solidFill>
                  <a:prstClr val="white"/>
                </a:solidFill>
              </a:rPr>
              <a:t>Page : </a:t>
            </a:r>
            <a:fld id="{371297AE-E728-FE4A-BB5A-A112346F1A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7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egarnaud/Desktop/Puce-2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localhost/Users/egarnaud/Desktop/Puce-4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393" descr="Rectangle 30"/>
          <p:cNvSpPr/>
          <p:nvPr userDrawn="1"/>
        </p:nvSpPr>
        <p:spPr>
          <a:xfrm rot="10800000" flipV="1">
            <a:off x="-1" y="6272215"/>
            <a:ext cx="12192000" cy="573617"/>
          </a:xfrm>
          <a:prstGeom prst="rect">
            <a:avLst/>
          </a:prstGeom>
          <a:solidFill>
            <a:srgbClr val="49BED8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Light"/>
              </a:defRPr>
            </a:pPr>
            <a:endParaRPr sz="1800">
              <a:solidFill>
                <a:srgbClr val="FFFFFF"/>
              </a:solidFill>
              <a:sym typeface="Montserrat-Light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711200" y="1071564"/>
            <a:ext cx="114808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44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2400" y="6416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 defTabSz="457200"/>
            <a:fld id="{08C7AFB3-8357-429C-BE86-3190A80566AB}" type="datetime1">
              <a:rPr lang="fr-FR" smtClean="0"/>
              <a:pPr defTabSz="457200"/>
              <a:t>17/11/2020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r>
              <a:rPr lang="fr-FR" smtClean="0"/>
              <a:t>Confidentiel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4166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pPr defTabSz="457200"/>
            <a:fld id="{371297AE-E728-FE4A-BB5A-A112346F1AD6}" type="slidenum">
              <a:rPr lang="fr-FR" smtClean="0">
                <a:solidFill>
                  <a:prstClr val="white"/>
                </a:solidFill>
              </a:rPr>
              <a:pPr defTabSz="457200"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2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A1D7"/>
          </a:solidFill>
          <a:latin typeface="+mj-lt"/>
          <a:ea typeface="+mj-ea"/>
          <a:cs typeface="Trebuchet MS"/>
        </a:defRPr>
      </a:lvl1pPr>
    </p:titleStyle>
    <p:bodyStyle>
      <a:lvl1pPr marL="473075" indent="-473075" algn="l" defTabSz="4572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50000"/>
        <a:buFontTx/>
        <a:buBlip>
          <a:blip r:embed="rId3" r:link="rId4"/>
        </a:buBlip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Tx/>
        <a:buBlip>
          <a:blip r:embed="rId5" r:link="rId6"/>
        </a:buBlip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60000"/>
        <a:buFont typeface="Wingdings" charset="2"/>
        <a:buChar char="§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60000"/>
        <a:buFont typeface="Courier New"/>
        <a:buChar char="o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3platform.jrc.ec.europa.eu/digital-innovation-hubs-too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i-dih-network.eu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1422400" y="3577224"/>
            <a:ext cx="2743200" cy="365125"/>
          </a:xfrm>
        </p:spPr>
        <p:txBody>
          <a:bodyPr/>
          <a:lstStyle/>
          <a:p>
            <a:fld id="{660C9B92-2E6D-4114-84B5-AAB5663728A8}" type="datetime1">
              <a:rPr lang="fr-FR" smtClean="0"/>
              <a:pPr/>
              <a:t>17/11/2020</a:t>
            </a:fld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3577224"/>
            <a:ext cx="2844800" cy="365125"/>
          </a:xfrm>
        </p:spPr>
        <p:txBody>
          <a:bodyPr/>
          <a:lstStyle/>
          <a:p>
            <a:fld id="{371297AE-E728-FE4A-BB5A-A112346F1AD6}" type="slidenum">
              <a:rPr lang="fr-FR" smtClean="0">
                <a:solidFill>
                  <a:prstClr val="white"/>
                </a:solidFill>
              </a:rPr>
              <a:pPr/>
              <a:t>1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19C83EF-4328-0942-B3FB-C76E2D1F12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99"/>
            <a:ext cx="12192001" cy="31729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1356" y="274538"/>
            <a:ext cx="1054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D20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 Digital Innovation Hubs Network</a:t>
            </a:r>
            <a:endParaRPr lang="fr-FR" sz="28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/>
          <a:srcRect l="1687" r="1854" b="4056"/>
          <a:stretch/>
        </p:blipFill>
        <p:spPr>
          <a:xfrm>
            <a:off x="78601" y="1588168"/>
            <a:ext cx="8670392" cy="133791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139" y="1709064"/>
            <a:ext cx="2380104" cy="154258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654139" y="1194986"/>
            <a:ext cx="25244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Study carried out for the European Commission</a:t>
            </a:r>
            <a:r>
              <a:rPr lang="en-US" sz="1050" b="1" spc="-3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5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DG CNECT by</a:t>
            </a:r>
            <a:endParaRPr lang="fr-FR" sz="1050" dirty="0"/>
          </a:p>
        </p:txBody>
      </p:sp>
      <p:sp>
        <p:nvSpPr>
          <p:cNvPr id="23" name="Rectangle 22"/>
          <p:cNvSpPr/>
          <p:nvPr/>
        </p:nvSpPr>
        <p:spPr>
          <a:xfrm>
            <a:off x="2630371" y="4992732"/>
            <a:ext cx="2451768" cy="5537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D20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One of AI </a:t>
            </a:r>
            <a:r>
              <a:rPr lang="fr-FR" dirty="0">
                <a:solidFill>
                  <a:srgbClr val="FFD20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DIH Pioneer</a:t>
            </a:r>
          </a:p>
        </p:txBody>
      </p:sp>
    </p:spTree>
    <p:extLst>
      <p:ext uri="{BB962C8B-B14F-4D97-AF65-F5344CB8AC3E}">
        <p14:creationId xmlns:p14="http://schemas.microsoft.com/office/powerpoint/2010/main" val="13715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 DIHs: How to get ready for collaboration</a:t>
            </a:r>
            <a:br>
              <a:rPr lang="en-US" b="1" dirty="0"/>
            </a:br>
            <a:r>
              <a:rPr lang="en-US" dirty="0" smtClean="0"/>
              <a:t>How </a:t>
            </a:r>
            <a:r>
              <a:rPr lang="en-US" dirty="0"/>
              <a:t>to evaluate DIH’s readiness to </a:t>
            </a:r>
            <a:r>
              <a:rPr lang="en-US" dirty="0" smtClean="0"/>
              <a:t>cooperate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4632" y="1127702"/>
            <a:ext cx="11598008" cy="12687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1800" dirty="0"/>
              <a:t>Before undertaking a </a:t>
            </a:r>
            <a:r>
              <a:rPr lang="en-US" sz="1800" dirty="0" smtClean="0"/>
              <a:t>collaboration DIH </a:t>
            </a:r>
            <a:r>
              <a:rPr lang="en-US" sz="1800" dirty="0"/>
              <a:t>should be aware of the resources it can leverage and of the barriers and limits it may need to overcome</a:t>
            </a:r>
            <a:endParaRPr lang="fr-FR" sz="1800" dirty="0"/>
          </a:p>
          <a:p>
            <a:r>
              <a:rPr lang="en-US" sz="1800" dirty="0"/>
              <a:t>we have prepared a questionnaire working as a self- assessment to understand the changes required before starting a cross-border collaboration</a:t>
            </a:r>
            <a:r>
              <a:rPr lang="en-US" sz="1800" dirty="0" smtClean="0"/>
              <a:t>.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>
                <a:solidFill>
                  <a:prstClr val="white"/>
                </a:solidFill>
              </a:rPr>
              <a:pPr/>
              <a:t>10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PlaceholderImage.png" descr="Marcador de imagen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9361" y="2926080"/>
            <a:ext cx="3741024" cy="3301464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6" name="Shape 467" descr="Rectangle 16"/>
          <p:cNvSpPr/>
          <p:nvPr/>
        </p:nvSpPr>
        <p:spPr>
          <a:xfrm rot="10800000" flipV="1">
            <a:off x="394633" y="2926080"/>
            <a:ext cx="3786971" cy="3301464"/>
          </a:xfrm>
          <a:prstGeom prst="rect">
            <a:avLst/>
          </a:prstGeom>
          <a:solidFill>
            <a:srgbClr val="49BED8"/>
          </a:solidFill>
          <a:ln w="12700">
            <a:miter lim="400000"/>
          </a:ln>
        </p:spPr>
        <p:txBody>
          <a:bodyPr lIns="17154" rIns="17154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Are you aware of the competencies and skills your partner should have</a:t>
            </a:r>
            <a:r>
              <a:rPr lang="en-US" sz="1600" dirty="0" smtClean="0">
                <a:solidFill>
                  <a:schemeClr val="bg1"/>
                </a:solidFill>
              </a:rPr>
              <a:t>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Are you able to contact specific potential partners</a:t>
            </a:r>
            <a:r>
              <a:rPr lang="en-US" sz="1600" dirty="0" smtClean="0">
                <a:solidFill>
                  <a:schemeClr val="bg1"/>
                </a:solidFill>
              </a:rPr>
              <a:t>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Are you registered on the JRC catalogue of DIH</a:t>
            </a:r>
            <a:r>
              <a:rPr lang="en-US" sz="1600" dirty="0" smtClean="0">
                <a:solidFill>
                  <a:schemeClr val="bg1"/>
                </a:solidFill>
              </a:rPr>
              <a:t>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Is it possible to find clear information on your DIH and the service it offers online?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91FC71EB-CF5C-0B47-B5A5-BBB299E93C8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287"/>
          <a:stretch/>
        </p:blipFill>
        <p:spPr>
          <a:xfrm>
            <a:off x="8104437" y="2926080"/>
            <a:ext cx="3888203" cy="3301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4634" y="2475722"/>
            <a:ext cx="378697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377115" y="3217422"/>
            <a:ext cx="3546405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your legal status enable you to offer services to DIHs/ clients in other regions?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16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your DIH receive payments for the service it provide?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216232"/>
              </p:ext>
            </p:extLst>
          </p:nvPr>
        </p:nvGraphicFramePr>
        <p:xfrm>
          <a:off x="4279361" y="2448632"/>
          <a:ext cx="3741024" cy="4235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41024"/>
              </a:tblGrid>
              <a:tr h="423511">
                <a:tc>
                  <a:txBody>
                    <a:bodyPr/>
                    <a:lstStyle/>
                    <a:p>
                      <a:pPr marL="94615" algn="ctr">
                        <a:lnSpc>
                          <a:spcPts val="1645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800" spc="-65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Legal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status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140152" y="3180556"/>
            <a:ext cx="39365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Do you have standard procedures for establishing collaborations?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Have you experience in negotiating and signing collaboration agreements?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Do you have sufficient staff and resources to engage into  networking and information events?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Do you have resources to respond to collaboration request for your partners?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18142" y="2475722"/>
            <a:ext cx="3874498" cy="369332"/>
          </a:xfrm>
          <a:prstGeom prst="rect">
            <a:avLst/>
          </a:prstGeom>
          <a:solidFill>
            <a:srgbClr val="49BED8"/>
          </a:solidFill>
        </p:spPr>
        <p:txBody>
          <a:bodyPr wrap="square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Internal</a:t>
            </a:r>
            <a:r>
              <a:rPr lang="fr-FR" dirty="0" smtClean="0">
                <a:solidFill>
                  <a:schemeClr val="bg1"/>
                </a:solidFill>
              </a:rPr>
              <a:t> structure and </a:t>
            </a:r>
            <a:r>
              <a:rPr lang="fr-FR" dirty="0" err="1" smtClean="0">
                <a:solidFill>
                  <a:schemeClr val="bg1"/>
                </a:solidFill>
              </a:rPr>
              <a:t>resources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 DIHs: How to get ready for collaboration</a:t>
            </a:r>
            <a:br>
              <a:rPr lang="en-US" b="1" dirty="0"/>
            </a:br>
            <a:r>
              <a:rPr lang="en-US" dirty="0" smtClean="0"/>
              <a:t>Building </a:t>
            </a:r>
            <a:r>
              <a:rPr lang="en-US" dirty="0"/>
              <a:t>and maintaining your </a:t>
            </a:r>
            <a:r>
              <a:rPr lang="en-US" dirty="0" smtClean="0"/>
              <a:t>network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7259" y="2210604"/>
            <a:ext cx="6867869" cy="23228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/>
              <a:t>Existing European AI-related initiatives and networks of </a:t>
            </a:r>
            <a:r>
              <a:rPr lang="en-US" sz="1800" b="1" dirty="0" smtClean="0"/>
              <a:t>DIHs </a:t>
            </a:r>
            <a:r>
              <a:rPr lang="en-US" sz="1800" dirty="0"/>
              <a:t>a good starting point for DIHs interested in identifying potential partners and explore AI-related collaborations</a:t>
            </a:r>
            <a:r>
              <a:rPr lang="en-US" sz="1800" dirty="0" smtClean="0"/>
              <a:t>.</a:t>
            </a:r>
          </a:p>
          <a:p>
            <a:endParaRPr lang="fr-FR" sz="1800" dirty="0"/>
          </a:p>
          <a:p>
            <a:r>
              <a:rPr lang="en-US" sz="1800" dirty="0"/>
              <a:t>The Digital Innovation Hubs Catalogue is the official European repository of existing DIHs across </a:t>
            </a:r>
            <a:r>
              <a:rPr lang="en-US" sz="1800" dirty="0" smtClean="0"/>
              <a:t>Europe : </a:t>
            </a:r>
            <a:r>
              <a:rPr lang="en-US" sz="1800" u="sng" dirty="0">
                <a:hlinkClick r:id="rId2"/>
              </a:rPr>
              <a:t>https://s3platform.jrc.ec.europa.eu/digital-</a:t>
            </a:r>
            <a:r>
              <a:rPr lang="en-US" sz="1800" dirty="0">
                <a:hlinkClick r:id="rId2"/>
              </a:rPr>
              <a:t> </a:t>
            </a:r>
            <a:r>
              <a:rPr lang="en-US" sz="1800" u="sng" dirty="0">
                <a:hlinkClick r:id="rId2"/>
              </a:rPr>
              <a:t>innovation-hubs-too</a:t>
            </a:r>
            <a:r>
              <a:rPr lang="en-US" sz="1800" dirty="0">
                <a:hlinkClick r:id="rId2"/>
              </a:rPr>
              <a:t>l</a:t>
            </a:r>
            <a:endParaRPr lang="fr-FR" sz="1800" dirty="0"/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>
                <a:solidFill>
                  <a:prstClr val="white"/>
                </a:solidFill>
              </a:rPr>
              <a:pPr/>
              <a:t>11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563" y="1088034"/>
            <a:ext cx="4847437" cy="51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4028" y="457922"/>
            <a:ext cx="3813865" cy="369332"/>
          </a:xfrm>
          <a:prstGeom prst="rect">
            <a:avLst/>
          </a:prstGeom>
          <a:solidFill>
            <a:srgbClr val="49BED8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Partnership to deliver service jointly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37645" y="8187"/>
            <a:ext cx="10972800" cy="489951"/>
          </a:xfrm>
        </p:spPr>
        <p:txBody>
          <a:bodyPr>
            <a:normAutofit/>
          </a:bodyPr>
          <a:lstStyle/>
          <a:p>
            <a:r>
              <a:rPr lang="fr-FR" dirty="0" smtClean="0"/>
              <a:t>AI DIH : </a:t>
            </a:r>
            <a:r>
              <a:rPr lang="en-US" dirty="0"/>
              <a:t>The </a:t>
            </a:r>
            <a:r>
              <a:rPr lang="en-US" dirty="0" smtClean="0"/>
              <a:t>3 Cooperation Scenarios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272506" y="6318817"/>
            <a:ext cx="2844800" cy="365125"/>
          </a:xfrm>
        </p:spPr>
        <p:txBody>
          <a:bodyPr/>
          <a:lstStyle/>
          <a:p>
            <a:pPr algn="just"/>
            <a:fld id="{371297AE-E728-FE4A-BB5A-A112346F1AD6}" type="slidenum">
              <a:rPr lang="fr-FR" smtClean="0">
                <a:solidFill>
                  <a:prstClr val="white"/>
                </a:solidFill>
              </a:rPr>
              <a:pPr algn="just"/>
              <a:t>12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7676" y="782361"/>
            <a:ext cx="3786571" cy="5172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71755" algn="just">
              <a:spcBef>
                <a:spcPts val="645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40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it works</a:t>
            </a:r>
            <a:endParaRPr lang="fr-FR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292735" lvl="0" indent="-342900" algn="just">
              <a:lnSpc>
                <a:spcPct val="115000"/>
              </a:lnSpc>
              <a:spcBef>
                <a:spcPts val="735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456565" algn="l"/>
                <a:tab pos="457200" algn="l"/>
              </a:tabLst>
            </a:pP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Client asks for support to its local DIH (DIH1). After </a:t>
            </a:r>
            <a:r>
              <a:rPr lang="en-US" sz="1050" dirty="0" err="1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analysing</a:t>
            </a: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its request, DIH1 </a:t>
            </a:r>
            <a:r>
              <a:rPr lang="en-US" sz="1050" dirty="0" err="1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realises</a:t>
            </a: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it will not be able to deliver the service by its own and looks for the other hubs belonging to the Network that owns the necessary</a:t>
            </a:r>
            <a:r>
              <a:rPr lang="en-US" sz="1050" spc="2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competences.</a:t>
            </a:r>
            <a:endParaRPr lang="fr-FR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307975" lvl="0" indent="-342900" algn="just">
              <a:lnSpc>
                <a:spcPct val="115000"/>
              </a:lnSpc>
              <a:spcBef>
                <a:spcPts val="680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456565" algn="l"/>
                <a:tab pos="457200" algn="l"/>
              </a:tabLst>
            </a:pP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DIH1 identifies possible partners and contacts them to partner up. The contacted DIH(s) (i.e. DIH2 and DIH3) </a:t>
            </a:r>
            <a:r>
              <a:rPr lang="en-US" sz="1050" dirty="0" err="1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analyse</a:t>
            </a: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the proposal and decide whether to discuss the opportunity with DIH1. If they are interested in the opportunity, they will also explore a potential</a:t>
            </a:r>
            <a:r>
              <a:rPr lang="en-US" sz="1050" spc="8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cooperation.</a:t>
            </a:r>
            <a:endParaRPr lang="fr-FR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r>
              <a:rPr lang="en-US" sz="11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involved DIHs co-create and sign a cooperation agreement, specifying roles and responsibilities in the delivery of the joint service and KPIs of the</a:t>
            </a:r>
            <a:r>
              <a:rPr lang="en-US" sz="1050" spc="6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cooperation.</a:t>
            </a:r>
            <a:endParaRPr lang="fr-FR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325755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456565" algn="l"/>
                <a:tab pos="457200" algn="l"/>
              </a:tabLst>
            </a:pP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involved DIHs jointly deliver their bundled services to SMEs. DIH1 acts as the contact point for the client ad and coordinator of the activities.</a:t>
            </a:r>
            <a:endParaRPr lang="fr-FR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>
              <a:lnSpc>
                <a:spcPct val="103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40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Horizontal tools supporting the implementation of the scenario</a:t>
            </a:r>
            <a:endParaRPr lang="fr-FR" sz="12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330835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456565" algn="l"/>
                <a:tab pos="457200" algn="l"/>
              </a:tabLst>
            </a:pPr>
            <a:r>
              <a:rPr lang="en-US" sz="1050" spc="-1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Platform information on services, competencies, skills and AI testing facilities of the potential</a:t>
            </a:r>
            <a:r>
              <a:rPr lang="en-US" sz="1050" spc="3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50" spc="-1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partners</a:t>
            </a:r>
            <a:endParaRPr lang="fr-FR" sz="1050" spc="-1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307975" lvl="0" indent="-342900" algn="just">
              <a:lnSpc>
                <a:spcPct val="115000"/>
              </a:lnSpc>
              <a:spcBef>
                <a:spcPts val="695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456565" algn="l"/>
                <a:tab pos="457200" algn="l"/>
              </a:tabLst>
            </a:pPr>
            <a:r>
              <a:rPr lang="en-US" sz="1050" spc="-1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Regular face-to-face meetings/working groups to facilitate DIH awareness of each other activities</a:t>
            </a:r>
            <a:endParaRPr lang="fr-FR" sz="1050" spc="-1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7922"/>
            <a:ext cx="4010381" cy="369332"/>
          </a:xfrm>
          <a:prstGeom prst="rect">
            <a:avLst/>
          </a:prstGeom>
          <a:solidFill>
            <a:srgbClr val="49BED8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Development of a new service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7" y="782361"/>
            <a:ext cx="3963531" cy="54136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83185" algn="just">
              <a:spcBef>
                <a:spcPts val="855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40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it works</a:t>
            </a:r>
            <a:endParaRPr lang="fr-FR" sz="12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387985" lvl="0" indent="-342900" algn="just">
              <a:lnSpc>
                <a:spcPct val="115000"/>
              </a:lnSpc>
              <a:spcBef>
                <a:spcPts val="840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334645" algn="l"/>
                <a:tab pos="335280" algn="l"/>
              </a:tabLst>
            </a:pPr>
            <a:r>
              <a:rPr lang="en-US" sz="1050" spc="-1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DIH1 looks for partners with complementary or similar competencies willing to take part in the development of the service. This phase can be implemented starting from a platform mapping DIHs’ competencies or simply contacting DIHs located in the same/different</a:t>
            </a:r>
            <a:r>
              <a:rPr lang="en-US" sz="1050" spc="8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50" spc="-1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ecosystem.</a:t>
            </a:r>
            <a:endParaRPr lang="fr-FR" sz="1050" spc="-15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336550" lvl="0" indent="-342900" algn="just">
              <a:lnSpc>
                <a:spcPct val="115000"/>
              </a:lnSpc>
              <a:spcBef>
                <a:spcPts val="630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334645" algn="l"/>
                <a:tab pos="335280" algn="l"/>
              </a:tabLst>
            </a:pPr>
            <a:r>
              <a:rPr lang="en-US" sz="1050" spc="-1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DIH1 discusses together with interested DIHs (DIH2 and DIH3) the potential cooperation opportunity and the features of the services that should be</a:t>
            </a:r>
            <a:r>
              <a:rPr lang="en-US" sz="1050" spc="2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50" spc="-1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developed.</a:t>
            </a:r>
            <a:endParaRPr lang="fr-FR" sz="1050" spc="-15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288290" lvl="0" indent="-342900" algn="just">
              <a:lnSpc>
                <a:spcPct val="115000"/>
              </a:lnSpc>
              <a:spcBef>
                <a:spcPts val="495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335280" algn="l"/>
                <a:tab pos="335915" algn="l"/>
              </a:tabLst>
            </a:pPr>
            <a:r>
              <a:rPr lang="en-US" sz="1050" spc="-1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three DIHs co-create and sign a cooperation agreement, reflecting the strategy and covering related legal and financial issues (e.g. IPR of the service and contents</a:t>
            </a:r>
            <a:r>
              <a:rPr lang="en-US" sz="1050" spc="6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50" spc="-1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developed).</a:t>
            </a:r>
            <a:endParaRPr lang="fr-FR" sz="1050" spc="-15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Bef>
                <a:spcPts val="40"/>
              </a:spcBef>
              <a:spcAft>
                <a:spcPts val="0"/>
              </a:spcAft>
            </a:pPr>
            <a:r>
              <a:rPr lang="en-US" sz="1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fr-FR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299720" lvl="0" indent="-342900" algn="just">
              <a:lnSpc>
                <a:spcPct val="115000"/>
              </a:lnSpc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334645" algn="l"/>
                <a:tab pos="335280" algn="l"/>
              </a:tabLst>
            </a:pPr>
            <a:r>
              <a:rPr lang="en-US" sz="1050" spc="-1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three DIHs implement the strategy and activities agreed. Once the service is developed, each DIH delivers it to its</a:t>
            </a:r>
            <a:r>
              <a:rPr lang="en-US" sz="1050" spc="10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50" spc="-1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ecosystem.</a:t>
            </a:r>
            <a:r>
              <a:rPr lang="en-US" sz="16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fr-FR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3185" algn="just">
              <a:lnSpc>
                <a:spcPct val="103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40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Horizontal tools supporting the implementation of the scenario</a:t>
            </a:r>
            <a:endParaRPr lang="fr-FR" sz="12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316865" lvl="0" indent="-342900" algn="just">
              <a:lnSpc>
                <a:spcPct val="115000"/>
              </a:lnSpc>
              <a:spcBef>
                <a:spcPts val="875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311785" algn="l"/>
                <a:tab pos="312420" algn="l"/>
              </a:tabLst>
            </a:pPr>
            <a:r>
              <a:rPr lang="en-US" sz="1050" spc="-1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Regular face-to-face meetings/working groups to facilitate DIH awareness of each other</a:t>
            </a:r>
            <a:r>
              <a:rPr lang="en-US" sz="1050" spc="10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50" spc="-1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activities</a:t>
            </a:r>
            <a:endParaRPr lang="fr-FR" sz="1050" spc="-15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95250" lvl="0" indent="-342900" algn="just">
              <a:lnSpc>
                <a:spcPct val="115000"/>
              </a:lnSpc>
              <a:spcBef>
                <a:spcPts val="490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311785" algn="l"/>
                <a:tab pos="312420" algn="l"/>
              </a:tabLst>
            </a:pPr>
            <a:r>
              <a:rPr lang="en-US" sz="1050" spc="-1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Platform/ tool for knowledge sharing (e.g. share information on available data sources, recommended providers, use cases, lessons learnt,</a:t>
            </a:r>
            <a:r>
              <a:rPr lang="en-US" sz="1050" spc="7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50" spc="-1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etc.)</a:t>
            </a:r>
            <a:endParaRPr lang="fr-FR" sz="1050" spc="-1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57028" y="446030"/>
            <a:ext cx="4146921" cy="369332"/>
          </a:xfrm>
          <a:prstGeom prst="rect">
            <a:avLst/>
          </a:prstGeom>
          <a:solidFill>
            <a:srgbClr val="49BED8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Partnership to deliver service jointly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57028" y="773735"/>
            <a:ext cx="4146921" cy="5399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71755" algn="just">
              <a:spcBef>
                <a:spcPts val="645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40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it works</a:t>
            </a:r>
            <a:endParaRPr lang="fr-FR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292735" lvl="0" indent="-342900" algn="just">
              <a:lnSpc>
                <a:spcPct val="115000"/>
              </a:lnSpc>
              <a:spcBef>
                <a:spcPts val="735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456565" algn="l"/>
                <a:tab pos="457200" algn="l"/>
              </a:tabLst>
            </a:pP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Client asks for support to its local DIH (DIH1). After </a:t>
            </a:r>
            <a:r>
              <a:rPr lang="en-US" sz="1050" dirty="0" err="1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analysing</a:t>
            </a: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its request, DIH1 </a:t>
            </a:r>
            <a:r>
              <a:rPr lang="en-US" sz="1050" dirty="0" err="1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realises</a:t>
            </a: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it will not be able to deliver the service by its own and looks for the other hubs belonging to the Network that owns the necessary</a:t>
            </a:r>
            <a:r>
              <a:rPr lang="en-US" sz="1050" spc="2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competences.</a:t>
            </a:r>
            <a:endParaRPr lang="fr-FR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307975" lvl="0" indent="-342900" algn="just">
              <a:lnSpc>
                <a:spcPct val="115000"/>
              </a:lnSpc>
              <a:spcBef>
                <a:spcPts val="680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456565" algn="l"/>
                <a:tab pos="457200" algn="l"/>
              </a:tabLst>
            </a:pP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DIH1 identifies possible partners and contacts them to partner up. The contacted DIH(s) (i.e. DIH2 and DIH3) </a:t>
            </a:r>
            <a:r>
              <a:rPr lang="en-US" sz="1050" dirty="0" err="1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analyse</a:t>
            </a: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the proposal and decide whether to discuss the opportunity with DIH1. If they are interested in the opportunity, they will also explore a potential</a:t>
            </a:r>
            <a:r>
              <a:rPr lang="en-US" sz="1050" spc="8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cooperation.</a:t>
            </a:r>
            <a:r>
              <a:rPr lang="en-US" sz="11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fr-FR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397510" lvl="0" indent="-342900" algn="just">
              <a:lnSpc>
                <a:spcPct val="115000"/>
              </a:lnSpc>
              <a:spcBef>
                <a:spcPts val="650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456565" algn="l"/>
                <a:tab pos="457200" algn="l"/>
              </a:tabLst>
            </a:pP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involved DIHs co-create and sign a cooperation agreement, specifying roles and responsibilities in the delivery of the joint service and KPIs of the</a:t>
            </a:r>
            <a:r>
              <a:rPr lang="en-US" sz="1050" spc="65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cooperation.</a:t>
            </a:r>
            <a:endParaRPr lang="fr-FR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325755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456565" algn="l"/>
                <a:tab pos="457200" algn="l"/>
              </a:tabLst>
            </a:pPr>
            <a:r>
              <a:rPr lang="en-US" sz="105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involved DIHs jointly deliver their bundled services to SMEs. DIH1 acts as the contact point for the client ad and coordinator of the activities.</a:t>
            </a:r>
            <a:endParaRPr lang="fr-FR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>
              <a:lnSpc>
                <a:spcPct val="103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409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Horizontal tools supporting the implementation of the scenario</a:t>
            </a:r>
            <a:endParaRPr lang="fr-FR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330835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456565" algn="l"/>
                <a:tab pos="457200" algn="l"/>
              </a:tabLst>
            </a:pPr>
            <a:r>
              <a:rPr lang="en-US" sz="1050" spc="-1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Platform information on services, competencies, skills and AI testing facilities of the potential</a:t>
            </a:r>
            <a:r>
              <a:rPr lang="en-US" sz="1050" spc="3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050" spc="-1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partners</a:t>
            </a:r>
            <a:endParaRPr lang="fr-FR" sz="1050" spc="-1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307975" lvl="0" indent="-342900" algn="just">
              <a:lnSpc>
                <a:spcPct val="115000"/>
              </a:lnSpc>
              <a:spcBef>
                <a:spcPts val="695"/>
              </a:spcBef>
              <a:spcAft>
                <a:spcPts val="0"/>
              </a:spcAft>
              <a:buClr>
                <a:srgbClr val="221F1F"/>
              </a:buClr>
              <a:buSzPts val="900"/>
              <a:buFont typeface="Arial" panose="020B0604020202020204" pitchFamily="34" charset="0"/>
              <a:buAutoNum type="arabicPeriod"/>
              <a:tabLst>
                <a:tab pos="456565" algn="l"/>
                <a:tab pos="457200" algn="l"/>
              </a:tabLst>
            </a:pPr>
            <a:r>
              <a:rPr lang="en-US" sz="1050" spc="-10" dirty="0" smtClean="0">
                <a:solidFill>
                  <a:srgbClr val="221F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Regular face-to-face meetings/working groups to facilitate DIH awareness of each other activities</a:t>
            </a:r>
            <a:endParaRPr lang="fr-FR" sz="1050" spc="-1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91FC71EB-CF5C-0B47-B5A5-BBB299E93C82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287"/>
          <a:stretch/>
        </p:blipFill>
        <p:spPr>
          <a:xfrm>
            <a:off x="8409982" y="2006908"/>
            <a:ext cx="3500035" cy="4184928"/>
          </a:xfrm>
          <a:prstGeom prst="rect">
            <a:avLst/>
          </a:prstGeom>
        </p:spPr>
      </p:pic>
      <p:pic>
        <p:nvPicPr>
          <p:cNvPr id="19" name="PlaceholderImage.png" descr="Marcador de imagen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93861" y="2024176"/>
            <a:ext cx="3430685" cy="4184928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5" dirty="0">
                <a:latin typeface="Georgia"/>
                <a:cs typeface="Georgia"/>
              </a:rPr>
              <a:t>Policy</a:t>
            </a:r>
            <a:r>
              <a:rPr lang="fr-FR" spc="-15" dirty="0">
                <a:latin typeface="Georgia"/>
                <a:cs typeface="Georgia"/>
              </a:rPr>
              <a:t> </a:t>
            </a:r>
            <a:r>
              <a:rPr lang="fr-FR" spc="-5" dirty="0" err="1" smtClean="0">
                <a:latin typeface="Georgia"/>
                <a:cs typeface="Georgia"/>
              </a:rPr>
              <a:t>recommendations</a:t>
            </a:r>
            <a:r>
              <a:rPr lang="fr-FR" spc="-5" dirty="0" smtClean="0">
                <a:latin typeface="Georgia"/>
                <a:cs typeface="Georgia"/>
              </a:rPr>
              <a:t>: </a:t>
            </a:r>
            <a:r>
              <a:rPr lang="en-US" dirty="0"/>
              <a:t>to strengthen cooperation</a:t>
            </a:r>
            <a:r>
              <a:rPr lang="fr-FR" dirty="0"/>
              <a:t/>
            </a:r>
            <a:br>
              <a:rPr lang="fr-FR" dirty="0"/>
            </a:br>
            <a:r>
              <a:rPr lang="en-US" spc="-5" dirty="0" smtClean="0">
                <a:latin typeface="Arial"/>
                <a:cs typeface="Arial"/>
              </a:rPr>
              <a:t>Co-drafting </a:t>
            </a:r>
            <a:r>
              <a:rPr lang="en-US" spc="-5" dirty="0">
                <a:latin typeface="Arial"/>
                <a:cs typeface="Arial"/>
              </a:rPr>
              <a:t>process and </a:t>
            </a:r>
            <a:r>
              <a:rPr lang="en-US" dirty="0">
                <a:latin typeface="Arial"/>
                <a:cs typeface="Arial"/>
              </a:rPr>
              <a:t>key </a:t>
            </a:r>
            <a:r>
              <a:rPr lang="en-US" spc="-5" dirty="0" smtClean="0">
                <a:latin typeface="Arial"/>
                <a:cs typeface="Arial"/>
              </a:rPr>
              <a:t>topics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1422400" y="6416676"/>
            <a:ext cx="2743200" cy="365125"/>
          </a:xfrm>
        </p:spPr>
        <p:txBody>
          <a:bodyPr/>
          <a:lstStyle/>
          <a:p>
            <a:fld id="{901F2003-6E42-4539-86A3-14F40B636A2D}" type="datetime1">
              <a:rPr lang="fr-FR" b="1" smtClean="0"/>
              <a:pPr/>
              <a:t>17/11/2020</a:t>
            </a:fld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97AE-E728-FE4A-BB5A-A112346F1AD6}" type="slidenum">
              <a:rPr lang="fr-FR" b="1" smtClean="0">
                <a:solidFill>
                  <a:prstClr val="white"/>
                </a:solidFill>
              </a:rPr>
              <a:pPr/>
              <a:t>13</a:t>
            </a:fld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416" y="1360577"/>
            <a:ext cx="448973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07950" marR="139700">
              <a:lnSpc>
                <a:spcPct val="100000"/>
              </a:lnSpc>
              <a:spcBef>
                <a:spcPts val="1120"/>
              </a:spcBef>
            </a:pPr>
            <a:r>
              <a:rPr lang="en-US" sz="1600" b="1" spc="-5" dirty="0" smtClean="0">
                <a:solidFill>
                  <a:srgbClr val="0070C0"/>
                </a:solidFill>
                <a:cs typeface="Arial"/>
              </a:rPr>
              <a:t>Supporting DIH collaboration in  the Digital Europe</a:t>
            </a:r>
            <a:r>
              <a:rPr lang="en-US" sz="1600" b="1" spc="-10" dirty="0" smtClean="0">
                <a:solidFill>
                  <a:srgbClr val="0070C0"/>
                </a:solidFill>
                <a:cs typeface="Arial"/>
              </a:rPr>
              <a:t> </a:t>
            </a:r>
            <a:r>
              <a:rPr lang="en-US" sz="1600" b="1" spc="-5" dirty="0" err="1" smtClean="0">
                <a:solidFill>
                  <a:srgbClr val="0070C0"/>
                </a:solidFill>
                <a:cs typeface="Arial"/>
              </a:rPr>
              <a:t>Programme</a:t>
            </a:r>
            <a:endParaRPr lang="en-US" sz="1600" b="1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14" name="object 24"/>
          <p:cNvSpPr txBox="1"/>
          <p:nvPr/>
        </p:nvSpPr>
        <p:spPr>
          <a:xfrm>
            <a:off x="4893861" y="1329811"/>
            <a:ext cx="3430685" cy="637354"/>
          </a:xfrm>
          <a:prstGeom prst="rect">
            <a:avLst/>
          </a:prstGeom>
          <a:solidFill>
            <a:srgbClr val="49BED8"/>
          </a:solidFill>
        </p:spPr>
        <p:txBody>
          <a:bodyPr vert="horz" wrap="square" lIns="0" tIns="14351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130"/>
              </a:spcBef>
            </a:pPr>
            <a:r>
              <a:rPr sz="1600" b="1" spc="-5" dirty="0">
                <a:solidFill>
                  <a:srgbClr val="FFFFFF"/>
                </a:solidFill>
                <a:cs typeface="Arial"/>
              </a:rPr>
              <a:t>Horizontal actions to</a:t>
            </a:r>
            <a:r>
              <a:rPr sz="1600" b="1" spc="10" dirty="0">
                <a:solidFill>
                  <a:srgbClr val="FFFFFF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cs typeface="Arial"/>
              </a:rPr>
              <a:t>support</a:t>
            </a:r>
            <a:endParaRPr sz="1600" b="1" dirty="0">
              <a:cs typeface="Arial"/>
            </a:endParaRPr>
          </a:p>
          <a:p>
            <a:pPr marL="10795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cs typeface="Arial"/>
              </a:rPr>
              <a:t>networking and</a:t>
            </a:r>
            <a:r>
              <a:rPr sz="1600" b="1" spc="5" dirty="0">
                <a:solidFill>
                  <a:srgbClr val="FFFFFF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cs typeface="Arial"/>
              </a:rPr>
              <a:t>cooperation</a:t>
            </a:r>
            <a:endParaRPr sz="1600" b="1" dirty="0"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44713" y="2138199"/>
            <a:ext cx="337983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1"/>
                </a:solidFill>
              </a:rPr>
              <a:t>R8: Develop and promote a standard classification for DIH services and skills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1"/>
                </a:solidFill>
              </a:rPr>
              <a:t>R9: </a:t>
            </a:r>
            <a:r>
              <a:rPr lang="en-US" sz="1400" b="1" dirty="0" err="1" smtClean="0">
                <a:solidFill>
                  <a:schemeClr val="bg1"/>
                </a:solidFill>
                <a:cs typeface="Arial"/>
              </a:rPr>
              <a:t>Organise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 European workshops and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demo-days for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the participation of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DIHs </a:t>
            </a:r>
            <a:r>
              <a:rPr lang="en-US" sz="1400" b="1" spc="5" dirty="0" smtClean="0">
                <a:solidFill>
                  <a:schemeClr val="bg1"/>
                </a:solidFill>
                <a:cs typeface="Arial"/>
              </a:rPr>
              <a:t>with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competences in 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concrete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technological</a:t>
            </a:r>
            <a:r>
              <a:rPr lang="en-US" sz="1400" b="1" spc="-25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disciplines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400" b="1" dirty="0" smtClean="0">
              <a:solidFill>
                <a:schemeClr val="bg1"/>
              </a:solidFill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R10: Develop a unique, proactive platform for supporting DIHs collaboration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400" b="1" dirty="0" smtClean="0">
              <a:solidFill>
                <a:schemeClr val="bg1"/>
              </a:solidFill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R11: Establish a sustainable independent back office function to animate and coordinate long-term DIH  Network collaboration and growth</a:t>
            </a:r>
          </a:p>
          <a:p>
            <a:pPr algn="just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09982" y="1340489"/>
            <a:ext cx="350003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spc="-5" dirty="0" smtClean="0">
                <a:solidFill>
                  <a:srgbClr val="0070C0"/>
                </a:solidFill>
              </a:rPr>
              <a:t>Future development of the</a:t>
            </a:r>
            <a:r>
              <a:rPr lang="en-US" sz="1600" b="1" spc="40" dirty="0" smtClean="0">
                <a:solidFill>
                  <a:srgbClr val="0070C0"/>
                </a:solidFill>
              </a:rPr>
              <a:t> </a:t>
            </a:r>
            <a:r>
              <a:rPr lang="en-US" sz="1600" b="1" spc="-5" dirty="0" smtClean="0">
                <a:solidFill>
                  <a:srgbClr val="0070C0"/>
                </a:solidFill>
              </a:rPr>
              <a:t>DIHs</a:t>
            </a:r>
          </a:p>
          <a:p>
            <a:endParaRPr lang="fr-FR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8535437" y="2260252"/>
            <a:ext cx="33745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1"/>
                </a:solidFill>
              </a:rPr>
              <a:t>R12: Ensure consistency and coordination among the different initiatives connected to AI and DIHs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1"/>
                </a:solidFill>
              </a:rPr>
              <a:t>R13: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Leverage DIHs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to pursue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EU</a:t>
            </a:r>
            <a:r>
              <a:rPr lang="en-US" sz="1400" b="1" spc="-2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priorities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 smtClean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1"/>
                </a:solidFill>
              </a:rPr>
              <a:t>R14: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Prepare DIHs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to </a:t>
            </a:r>
            <a:r>
              <a:rPr lang="en-US" sz="1400" b="1" spc="5" dirty="0" smtClean="0">
                <a:solidFill>
                  <a:schemeClr val="bg1"/>
                </a:solidFill>
                <a:cs typeface="Arial"/>
              </a:rPr>
              <a:t>work with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the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Public</a:t>
            </a:r>
            <a:r>
              <a:rPr lang="en-US" sz="1400" b="1" spc="-6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Sector</a:t>
            </a:r>
            <a:endParaRPr lang="en-US" sz="1400" b="1" dirty="0" smtClean="0">
              <a:solidFill>
                <a:schemeClr val="bg1"/>
              </a:solidFill>
              <a:cs typeface="Arial"/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Shape 467" descr="Rectangle 16"/>
          <p:cNvSpPr/>
          <p:nvPr/>
        </p:nvSpPr>
        <p:spPr>
          <a:xfrm rot="10800000" flipV="1">
            <a:off x="335417" y="2006908"/>
            <a:ext cx="4506089" cy="4202195"/>
          </a:xfrm>
          <a:prstGeom prst="rect">
            <a:avLst/>
          </a:prstGeom>
          <a:solidFill>
            <a:srgbClr val="49BED8"/>
          </a:solidFill>
          <a:ln w="12700">
            <a:miter lim="400000"/>
          </a:ln>
        </p:spPr>
        <p:txBody>
          <a:bodyPr lIns="17154" rIns="17154" anchor="ctr"/>
          <a:lstStyle/>
          <a:p>
            <a:pPr marL="262890" marR="260350" indent="-171450">
              <a:spcBef>
                <a:spcPts val="325"/>
              </a:spcBef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R1: Experiment and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demonstrate the effectiveness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and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benefits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of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the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cooperation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scenarios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within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EU  </a:t>
            </a:r>
            <a:r>
              <a:rPr lang="en-US" sz="1400" b="1" dirty="0" err="1" smtClean="0">
                <a:solidFill>
                  <a:schemeClr val="bg1"/>
                </a:solidFill>
                <a:cs typeface="Arial"/>
              </a:rPr>
              <a:t>programmes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 and</a:t>
            </a:r>
            <a:r>
              <a:rPr lang="en-US" sz="1400" b="1" spc="-25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projects</a:t>
            </a:r>
          </a:p>
          <a:p>
            <a:pPr marL="262890" marR="260350" indent="-171450">
              <a:spcBef>
                <a:spcPts val="325"/>
              </a:spcBef>
              <a:buFont typeface="Wingdings" panose="05000000000000000000" pitchFamily="2" charset="2"/>
              <a:buChar char="Ø"/>
            </a:pP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R2: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Define additional cooperation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mechanisms for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European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DIHs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and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other</a:t>
            </a:r>
            <a:r>
              <a:rPr lang="en-US" sz="1400" b="1" spc="-15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DIHs</a:t>
            </a:r>
            <a:endParaRPr lang="en-US" sz="1400" b="1" dirty="0" smtClean="0">
              <a:solidFill>
                <a:schemeClr val="bg1"/>
              </a:solidFill>
              <a:cs typeface="Arial"/>
            </a:endParaRPr>
          </a:p>
          <a:p>
            <a:pPr marL="262890" marR="260350" indent="-171450">
              <a:spcBef>
                <a:spcPts val="325"/>
              </a:spcBef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R3: </a:t>
            </a:r>
            <a:r>
              <a:rPr lang="en-US" sz="1400" b="1" spc="-5" dirty="0" err="1" smtClean="0">
                <a:solidFill>
                  <a:schemeClr val="bg1"/>
                </a:solidFill>
                <a:cs typeface="Arial"/>
              </a:rPr>
              <a:t>Incentivise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collaboration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until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it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becomes a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well-established</a:t>
            </a:r>
            <a:r>
              <a:rPr lang="en-US" sz="1400" b="1" spc="-15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mechanism</a:t>
            </a:r>
            <a:endParaRPr lang="en-US" sz="1400" b="1" dirty="0" smtClean="0">
              <a:solidFill>
                <a:schemeClr val="bg1"/>
              </a:solidFill>
              <a:cs typeface="Arial"/>
            </a:endParaRPr>
          </a:p>
          <a:p>
            <a:pPr marL="262890" marR="260350" indent="-171450">
              <a:spcBef>
                <a:spcPts val="325"/>
              </a:spcBef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R4: Ensure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support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to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settle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legal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aspects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of</a:t>
            </a:r>
            <a:r>
              <a:rPr lang="en-US" sz="1400" b="1" spc="-45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collaboration </a:t>
            </a:r>
          </a:p>
          <a:p>
            <a:pPr marL="262890" marR="260350" indent="-171450">
              <a:spcBef>
                <a:spcPts val="325"/>
              </a:spcBef>
              <a:buFont typeface="Wingdings" panose="05000000000000000000" pitchFamily="2" charset="2"/>
              <a:buChar char="Ø"/>
            </a:pP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R5: Reinforce thematic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communities within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the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Digital Transformation</a:t>
            </a:r>
            <a:r>
              <a:rPr lang="en-US" sz="1400" b="1" spc="-2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Accelerator </a:t>
            </a:r>
          </a:p>
          <a:p>
            <a:pPr marL="262890" marR="260350" indent="-171450">
              <a:spcBef>
                <a:spcPts val="325"/>
              </a:spcBef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R6: Define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the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competency framework of European Digital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Innovation</a:t>
            </a:r>
            <a:r>
              <a:rPr lang="en-US" sz="1400" b="1" spc="-4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Hubs </a:t>
            </a:r>
          </a:p>
          <a:p>
            <a:pPr marL="262890" marR="260350" indent="-171450">
              <a:spcBef>
                <a:spcPts val="325"/>
              </a:spcBef>
              <a:buFont typeface="Wingdings" panose="05000000000000000000" pitchFamily="2" charset="2"/>
              <a:buChar char="Ø"/>
            </a:pP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R7: Reinforce the assessment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of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DIHs services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and infrastructure in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the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selection of European Digital 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Innovation Hubs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to ensure consistency and to </a:t>
            </a:r>
            <a:r>
              <a:rPr lang="en-US" sz="1400" b="1" spc="-5" dirty="0" smtClean="0">
                <a:solidFill>
                  <a:schemeClr val="bg1"/>
                </a:solidFill>
                <a:cs typeface="Arial"/>
              </a:rPr>
              <a:t>create a cohesive</a:t>
            </a:r>
            <a:r>
              <a:rPr lang="en-US" sz="1400" b="1" spc="-35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community</a:t>
            </a:r>
            <a:endParaRPr lang="en-US" sz="14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5" dirty="0">
                <a:latin typeface="Georgia"/>
                <a:cs typeface="Georgia"/>
              </a:rPr>
              <a:t>Framework </a:t>
            </a:r>
            <a:r>
              <a:rPr lang="fr-FR" spc="-5" dirty="0" err="1">
                <a:latin typeface="Georgia"/>
                <a:cs typeface="Georgia"/>
              </a:rPr>
              <a:t>Cooperation</a:t>
            </a:r>
            <a:r>
              <a:rPr lang="fr-FR" spc="-45" dirty="0">
                <a:latin typeface="Georgia"/>
                <a:cs typeface="Georgia"/>
              </a:rPr>
              <a:t> </a:t>
            </a:r>
            <a:r>
              <a:rPr lang="fr-FR" dirty="0">
                <a:latin typeface="Georgia"/>
                <a:cs typeface="Georgia"/>
              </a:rPr>
              <a:t>Agreement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35153"/>
            <a:ext cx="5829701" cy="507831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/>
              <a:t>Purpose of the Framework Cooperation agreement: </a:t>
            </a:r>
          </a:p>
          <a:p>
            <a:pPr lvl="1"/>
            <a:r>
              <a:rPr lang="en-US" sz="1600" dirty="0"/>
              <a:t>foster </a:t>
            </a:r>
            <a:r>
              <a:rPr lang="en-US" sz="1600" dirty="0" smtClean="0"/>
              <a:t>cross-border collaboration  </a:t>
            </a:r>
            <a:r>
              <a:rPr lang="en-US" sz="1600" dirty="0"/>
              <a:t>among DIHs.</a:t>
            </a:r>
          </a:p>
          <a:p>
            <a:pPr lvl="1"/>
            <a:r>
              <a:rPr lang="en-US" sz="1600" dirty="0"/>
              <a:t>by  implementing co-designed  cooperation schemes,</a:t>
            </a:r>
          </a:p>
          <a:p>
            <a:endParaRPr lang="en-US" sz="1800" dirty="0" smtClean="0"/>
          </a:p>
          <a:p>
            <a:r>
              <a:rPr lang="en-US" sz="1800" b="1" dirty="0" smtClean="0"/>
              <a:t>A template of an ad-hoc service  agreement </a:t>
            </a:r>
          </a:p>
          <a:p>
            <a:pPr lvl="1"/>
            <a:r>
              <a:rPr lang="en-US" sz="1600" dirty="0" smtClean="0"/>
              <a:t>was </a:t>
            </a:r>
            <a:r>
              <a:rPr lang="en-US" sz="1600" dirty="0"/>
              <a:t>developed to support  DIHs to regulate collaboration  initiatives. </a:t>
            </a:r>
            <a:endParaRPr lang="en-US" sz="1600" dirty="0" smtClean="0"/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template </a:t>
            </a:r>
            <a:r>
              <a:rPr lang="en-US" sz="1600" dirty="0" smtClean="0"/>
              <a:t>foresees  </a:t>
            </a:r>
            <a:r>
              <a:rPr lang="en-US" sz="1600" dirty="0"/>
              <a:t>different options to facilitate Hubs in  tailoring the agreement to their needs</a:t>
            </a:r>
            <a:r>
              <a:rPr lang="en-US" sz="1600" dirty="0" smtClean="0"/>
              <a:t>.</a:t>
            </a:r>
          </a:p>
          <a:p>
            <a:r>
              <a:rPr lang="en-US" sz="1800" dirty="0"/>
              <a:t>The Agreement touches on the following key  topics: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1422400" y="6416676"/>
            <a:ext cx="2743200" cy="365125"/>
          </a:xfrm>
        </p:spPr>
        <p:txBody>
          <a:bodyPr/>
          <a:lstStyle/>
          <a:p>
            <a:fld id="{660C9B92-2E6D-4114-84B5-AAB5663728A8}" type="datetime1">
              <a:rPr lang="fr-FR" smtClean="0"/>
              <a:pPr/>
              <a:t>17/11/2020</a:t>
            </a:fld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97AE-E728-FE4A-BB5A-A112346F1AD6}" type="slidenum">
              <a:rPr lang="fr-FR" smtClean="0">
                <a:solidFill>
                  <a:prstClr val="white"/>
                </a:solidFill>
              </a:rPr>
              <a:pPr/>
              <a:t>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93682" y="1135153"/>
            <a:ext cx="5405482" cy="50783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Governance of the Network:</a:t>
            </a:r>
          </a:p>
          <a:p>
            <a:r>
              <a:rPr lang="en-US" b="1" spc="-5" dirty="0" smtClean="0">
                <a:cs typeface="Arial"/>
              </a:rPr>
              <a:t>Rotating</a:t>
            </a:r>
            <a:r>
              <a:rPr lang="en-US" b="1" spc="-40" dirty="0" smtClean="0">
                <a:cs typeface="Arial"/>
              </a:rPr>
              <a:t> </a:t>
            </a:r>
            <a:r>
              <a:rPr lang="en-US" b="1" dirty="0" smtClean="0">
                <a:cs typeface="Arial"/>
              </a:rPr>
              <a:t>Presidency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cs typeface="Arial"/>
              </a:rPr>
              <a:t>Rotate </a:t>
            </a:r>
            <a:r>
              <a:rPr lang="en-US" spc="-5" dirty="0" smtClean="0">
                <a:cs typeface="Arial"/>
              </a:rPr>
              <a:t>among the  Pioneers (i.e. the </a:t>
            </a:r>
            <a:r>
              <a:rPr lang="en-US" spc="-10" dirty="0" smtClean="0">
                <a:cs typeface="Arial"/>
              </a:rPr>
              <a:t>current 25 </a:t>
            </a:r>
            <a:r>
              <a:rPr lang="en-US" dirty="0" smtClean="0">
                <a:cs typeface="Arial"/>
              </a:rPr>
              <a:t>DIHs </a:t>
            </a:r>
            <a:r>
              <a:rPr lang="en-US" spc="-5" dirty="0" smtClean="0">
                <a:cs typeface="Arial"/>
              </a:rPr>
              <a:t>that </a:t>
            </a:r>
            <a:r>
              <a:rPr lang="en-US" spc="-10" dirty="0" smtClean="0">
                <a:cs typeface="Arial"/>
              </a:rPr>
              <a:t>entered  </a:t>
            </a:r>
            <a:r>
              <a:rPr lang="en-US" spc="-5" dirty="0" smtClean="0">
                <a:cs typeface="Arial"/>
              </a:rPr>
              <a:t>into the Agreement) </a:t>
            </a:r>
            <a:r>
              <a:rPr lang="en-US" dirty="0" smtClean="0">
                <a:cs typeface="Arial"/>
              </a:rPr>
              <a:t>on a </a:t>
            </a:r>
            <a:r>
              <a:rPr lang="en-US" spc="-5" dirty="0" smtClean="0">
                <a:cs typeface="Arial"/>
              </a:rPr>
              <a:t>voluntary basis,  changing every </a:t>
            </a:r>
            <a:r>
              <a:rPr lang="en-US" dirty="0" smtClean="0">
                <a:cs typeface="Arial"/>
              </a:rPr>
              <a:t>twelve</a:t>
            </a:r>
            <a:r>
              <a:rPr lang="en-US" spc="-50" dirty="0" smtClean="0">
                <a:cs typeface="Arial"/>
              </a:rPr>
              <a:t> </a:t>
            </a:r>
            <a:r>
              <a:rPr lang="en-US" dirty="0" smtClean="0">
                <a:cs typeface="Arial"/>
              </a:rPr>
              <a:t>months.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pc="-5" dirty="0" smtClean="0">
                <a:cs typeface="Arial"/>
              </a:rPr>
              <a:t>in charge of </a:t>
            </a:r>
            <a:r>
              <a:rPr lang="en-US" dirty="0" smtClean="0">
                <a:cs typeface="Arial"/>
              </a:rPr>
              <a:t>coordinating  </a:t>
            </a:r>
            <a:r>
              <a:rPr lang="en-US" spc="-5" dirty="0" smtClean="0">
                <a:cs typeface="Arial"/>
              </a:rPr>
              <a:t>the activities of the</a:t>
            </a:r>
            <a:r>
              <a:rPr lang="en-US" spc="25" dirty="0" smtClean="0">
                <a:cs typeface="Arial"/>
              </a:rPr>
              <a:t> </a:t>
            </a:r>
            <a:r>
              <a:rPr lang="en-US" dirty="0" smtClean="0">
                <a:cs typeface="Arial"/>
              </a:rPr>
              <a:t>network.</a:t>
            </a:r>
          </a:p>
          <a:p>
            <a:endParaRPr lang="en-US" spc="-5" dirty="0" smtClean="0">
              <a:cs typeface="Arial"/>
            </a:endParaRPr>
          </a:p>
          <a:p>
            <a:r>
              <a:rPr lang="en-US" b="1" spc="-5" dirty="0" smtClean="0">
                <a:cs typeface="Arial"/>
              </a:rPr>
              <a:t>The technical</a:t>
            </a:r>
            <a:r>
              <a:rPr lang="en-US" b="1" spc="-40" dirty="0" smtClean="0">
                <a:cs typeface="Arial"/>
              </a:rPr>
              <a:t> </a:t>
            </a:r>
            <a:r>
              <a:rPr lang="en-US" b="1" dirty="0" smtClean="0">
                <a:cs typeface="Arial"/>
              </a:rPr>
              <a:t>secretariat</a:t>
            </a:r>
          </a:p>
          <a:p>
            <a:r>
              <a:rPr lang="en-US" spc="-5" dirty="0" smtClean="0">
                <a:cs typeface="Arial"/>
              </a:rPr>
              <a:t>The members of the Consortium managing  </a:t>
            </a:r>
            <a:r>
              <a:rPr lang="en-US" dirty="0" smtClean="0">
                <a:cs typeface="Arial"/>
              </a:rPr>
              <a:t>the </a:t>
            </a:r>
            <a:r>
              <a:rPr lang="en-US" spc="-5" dirty="0" smtClean="0">
                <a:cs typeface="Arial"/>
              </a:rPr>
              <a:t>preparatory action </a:t>
            </a:r>
            <a:r>
              <a:rPr lang="en-US" spc="-10" dirty="0" smtClean="0">
                <a:cs typeface="Arial"/>
              </a:rPr>
              <a:t>have decided </a:t>
            </a:r>
            <a:r>
              <a:rPr lang="en-US" spc="-5" dirty="0" smtClean="0">
                <a:cs typeface="Arial"/>
              </a:rPr>
              <a:t>to </a:t>
            </a:r>
            <a:r>
              <a:rPr lang="en-US" dirty="0" smtClean="0">
                <a:cs typeface="Arial"/>
              </a:rPr>
              <a:t>set </a:t>
            </a:r>
            <a:r>
              <a:rPr lang="en-US" spc="-5" dirty="0" smtClean="0">
                <a:cs typeface="Arial"/>
              </a:rPr>
              <a:t>up a  Technical </a:t>
            </a:r>
            <a:r>
              <a:rPr lang="en-US" spc="-10" dirty="0" smtClean="0">
                <a:cs typeface="Arial"/>
              </a:rPr>
              <a:t>Secretariat </a:t>
            </a:r>
            <a:r>
              <a:rPr lang="en-US" dirty="0" smtClean="0">
                <a:cs typeface="Arial"/>
              </a:rPr>
              <a:t>to </a:t>
            </a:r>
            <a:r>
              <a:rPr lang="en-US" spc="-10" dirty="0" smtClean="0">
                <a:cs typeface="Arial"/>
              </a:rPr>
              <a:t>support </a:t>
            </a:r>
            <a:r>
              <a:rPr lang="en-US" spc="-5" dirty="0" smtClean="0">
                <a:cs typeface="Arial"/>
              </a:rPr>
              <a:t>the  Presidency of </a:t>
            </a:r>
            <a:r>
              <a:rPr lang="en-US" spc="-10" dirty="0" smtClean="0">
                <a:cs typeface="Arial"/>
              </a:rPr>
              <a:t>the Network </a:t>
            </a:r>
            <a:r>
              <a:rPr lang="en-US" dirty="0" smtClean="0">
                <a:cs typeface="Arial"/>
              </a:rPr>
              <a:t>at </a:t>
            </a:r>
            <a:r>
              <a:rPr lang="en-US" spc="-10" dirty="0" smtClean="0">
                <a:cs typeface="Arial"/>
              </a:rPr>
              <a:t>least </a:t>
            </a:r>
            <a:r>
              <a:rPr lang="en-US" spc="-5" dirty="0" smtClean="0">
                <a:cs typeface="Arial"/>
              </a:rPr>
              <a:t>until the end of 2020. </a:t>
            </a:r>
          </a:p>
          <a:p>
            <a:r>
              <a:rPr lang="en-US" spc="-5" dirty="0" smtClean="0">
                <a:cs typeface="Arial"/>
              </a:rPr>
              <a:t>Key  responsibilities</a:t>
            </a:r>
            <a:r>
              <a:rPr lang="en-US" spc="-35" dirty="0" smtClean="0">
                <a:cs typeface="Arial"/>
              </a:rPr>
              <a:t> </a:t>
            </a:r>
            <a:r>
              <a:rPr lang="en-US" dirty="0" smtClean="0">
                <a:cs typeface="Arial"/>
              </a:rPr>
              <a:t>include: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cs typeface="Arial"/>
              </a:rPr>
              <a:t>Maintenance of the project </a:t>
            </a:r>
            <a:r>
              <a:rPr lang="en-US" spc="-5" dirty="0" smtClean="0">
                <a:cs typeface="Arial"/>
              </a:rPr>
              <a:t>public</a:t>
            </a:r>
            <a:r>
              <a:rPr lang="en-US" spc="-125" dirty="0" smtClean="0">
                <a:cs typeface="Arial"/>
              </a:rPr>
              <a:t> </a:t>
            </a:r>
            <a:r>
              <a:rPr lang="en-US" spc="-5" dirty="0" smtClean="0">
                <a:cs typeface="Arial"/>
              </a:rPr>
              <a:t>website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cs typeface="Arial"/>
              </a:rPr>
              <a:t>Support to </a:t>
            </a:r>
            <a:r>
              <a:rPr lang="en-US" spc="-5" dirty="0" smtClean="0">
                <a:cs typeface="Arial"/>
              </a:rPr>
              <a:t>relationship with </a:t>
            </a:r>
            <a:r>
              <a:rPr lang="en-US" dirty="0" smtClean="0">
                <a:cs typeface="Arial"/>
              </a:rPr>
              <a:t>key</a:t>
            </a:r>
            <a:r>
              <a:rPr lang="en-US" spc="-50" dirty="0" smtClean="0">
                <a:cs typeface="Arial"/>
              </a:rPr>
              <a:t> </a:t>
            </a:r>
            <a:r>
              <a:rPr lang="en-US" spc="-5" dirty="0" smtClean="0">
                <a:cs typeface="Arial"/>
              </a:rPr>
              <a:t>stakeholders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cs typeface="Arial"/>
              </a:rPr>
              <a:t>Support to </a:t>
            </a:r>
            <a:r>
              <a:rPr lang="en-US" spc="-5" dirty="0" smtClean="0">
                <a:cs typeface="Arial"/>
              </a:rPr>
              <a:t>networking and </a:t>
            </a:r>
            <a:r>
              <a:rPr lang="en-US" dirty="0" smtClean="0">
                <a:cs typeface="Arial"/>
              </a:rPr>
              <a:t>other</a:t>
            </a:r>
            <a:r>
              <a:rPr lang="en-US" spc="-95" dirty="0" smtClean="0">
                <a:cs typeface="Arial"/>
              </a:rPr>
              <a:t> </a:t>
            </a:r>
            <a:r>
              <a:rPr lang="en-US" spc="-5" dirty="0" smtClean="0">
                <a:cs typeface="Arial"/>
              </a:rPr>
              <a:t>activities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cs typeface="Arial"/>
              </a:rPr>
              <a:t>Support </a:t>
            </a:r>
            <a:r>
              <a:rPr lang="en-US" spc="-5" dirty="0" smtClean="0">
                <a:cs typeface="Arial"/>
              </a:rPr>
              <a:t>in </a:t>
            </a:r>
            <a:r>
              <a:rPr lang="en-US" dirty="0" smtClean="0">
                <a:cs typeface="Arial"/>
              </a:rPr>
              <a:t>the </a:t>
            </a:r>
            <a:r>
              <a:rPr lang="en-US" spc="-5" dirty="0" smtClean="0">
                <a:cs typeface="Arial"/>
              </a:rPr>
              <a:t>admission </a:t>
            </a:r>
            <a:r>
              <a:rPr lang="en-US" dirty="0" smtClean="0">
                <a:cs typeface="Arial"/>
              </a:rPr>
              <a:t>of new</a:t>
            </a:r>
            <a:r>
              <a:rPr lang="en-US" spc="-95" dirty="0" smtClean="0">
                <a:cs typeface="Arial"/>
              </a:rPr>
              <a:t> </a:t>
            </a:r>
            <a:r>
              <a:rPr lang="en-US" spc="-5" dirty="0" smtClean="0">
                <a:cs typeface="Arial"/>
              </a:rPr>
              <a:t>joiners</a:t>
            </a:r>
            <a:endParaRPr lang="en-US" dirty="0"/>
          </a:p>
        </p:txBody>
      </p:sp>
      <p:sp>
        <p:nvSpPr>
          <p:cNvPr id="34" name="object 7"/>
          <p:cNvSpPr/>
          <p:nvPr/>
        </p:nvSpPr>
        <p:spPr>
          <a:xfrm>
            <a:off x="2275742" y="4786422"/>
            <a:ext cx="909955" cy="805815"/>
          </a:xfrm>
          <a:custGeom>
            <a:avLst/>
            <a:gdLst/>
            <a:ahLst/>
            <a:cxnLst/>
            <a:rect l="l" t="t" r="r" b="b"/>
            <a:pathLst>
              <a:path w="909955" h="805814">
                <a:moveTo>
                  <a:pt x="682243" y="0"/>
                </a:moveTo>
                <a:lnTo>
                  <a:pt x="227456" y="0"/>
                </a:lnTo>
                <a:lnTo>
                  <a:pt x="0" y="402844"/>
                </a:lnTo>
                <a:lnTo>
                  <a:pt x="227456" y="805815"/>
                </a:lnTo>
                <a:lnTo>
                  <a:pt x="682243" y="805815"/>
                </a:lnTo>
                <a:lnTo>
                  <a:pt x="909573" y="402844"/>
                </a:lnTo>
                <a:lnTo>
                  <a:pt x="682243" y="0"/>
                </a:lnTo>
                <a:close/>
              </a:path>
            </a:pathLst>
          </a:custGeom>
          <a:solidFill>
            <a:srgbClr val="609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8"/>
          <p:cNvSpPr txBox="1"/>
          <p:nvPr/>
        </p:nvSpPr>
        <p:spPr>
          <a:xfrm>
            <a:off x="2464209" y="5027061"/>
            <a:ext cx="525780" cy="29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1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IPRs and 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800" b="1" spc="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9"/>
          <p:cNvSpPr/>
          <p:nvPr/>
        </p:nvSpPr>
        <p:spPr>
          <a:xfrm>
            <a:off x="2993545" y="5217713"/>
            <a:ext cx="911225" cy="805815"/>
          </a:xfrm>
          <a:custGeom>
            <a:avLst/>
            <a:gdLst/>
            <a:ahLst/>
            <a:cxnLst/>
            <a:rect l="l" t="t" r="r" b="b"/>
            <a:pathLst>
              <a:path w="911225" h="805814">
                <a:moveTo>
                  <a:pt x="683387" y="0"/>
                </a:moveTo>
                <a:lnTo>
                  <a:pt x="227837" y="0"/>
                </a:lnTo>
                <a:lnTo>
                  <a:pt x="0" y="402844"/>
                </a:lnTo>
                <a:lnTo>
                  <a:pt x="227837" y="805815"/>
                </a:lnTo>
                <a:lnTo>
                  <a:pt x="683387" y="805815"/>
                </a:lnTo>
                <a:lnTo>
                  <a:pt x="911098" y="402844"/>
                </a:lnTo>
                <a:lnTo>
                  <a:pt x="68338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0"/>
          <p:cNvSpPr txBox="1"/>
          <p:nvPr/>
        </p:nvSpPr>
        <p:spPr>
          <a:xfrm>
            <a:off x="3117751" y="5505242"/>
            <a:ext cx="6769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b="1" dirty="0">
                <a:solidFill>
                  <a:srgbClr val="3E3E3E"/>
                </a:solidFill>
                <a:latin typeface="Arial"/>
                <a:cs typeface="Arial"/>
              </a:rPr>
              <a:t>on</a:t>
            </a:r>
            <a:r>
              <a:rPr sz="800" b="1" spc="-5" dirty="0">
                <a:solidFill>
                  <a:srgbClr val="3E3E3E"/>
                </a:solidFill>
                <a:latin typeface="Arial"/>
                <a:cs typeface="Arial"/>
              </a:rPr>
              <a:t>-c</a:t>
            </a:r>
            <a:r>
              <a:rPr sz="800" b="1" dirty="0">
                <a:solidFill>
                  <a:srgbClr val="3E3E3E"/>
                </a:solidFill>
                <a:latin typeface="Arial"/>
                <a:cs typeface="Arial"/>
              </a:rPr>
              <a:t>ompe</a:t>
            </a:r>
            <a:r>
              <a:rPr sz="800" b="1" spc="-10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E3E3E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11"/>
          <p:cNvSpPr/>
          <p:nvPr/>
        </p:nvSpPr>
        <p:spPr>
          <a:xfrm>
            <a:off x="2993545" y="4377990"/>
            <a:ext cx="911225" cy="805815"/>
          </a:xfrm>
          <a:custGeom>
            <a:avLst/>
            <a:gdLst/>
            <a:ahLst/>
            <a:cxnLst/>
            <a:rect l="l" t="t" r="r" b="b"/>
            <a:pathLst>
              <a:path w="911225" h="805814">
                <a:moveTo>
                  <a:pt x="683387" y="0"/>
                </a:moveTo>
                <a:lnTo>
                  <a:pt x="227837" y="0"/>
                </a:lnTo>
                <a:lnTo>
                  <a:pt x="0" y="402843"/>
                </a:lnTo>
                <a:lnTo>
                  <a:pt x="227837" y="805814"/>
                </a:lnTo>
                <a:lnTo>
                  <a:pt x="683387" y="805814"/>
                </a:lnTo>
                <a:lnTo>
                  <a:pt x="911098" y="402843"/>
                </a:lnTo>
                <a:lnTo>
                  <a:pt x="683387" y="0"/>
                </a:lnTo>
                <a:close/>
              </a:path>
            </a:pathLst>
          </a:custGeom>
          <a:solidFill>
            <a:srgbClr val="F8D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2"/>
          <p:cNvSpPr txBox="1"/>
          <p:nvPr/>
        </p:nvSpPr>
        <p:spPr>
          <a:xfrm>
            <a:off x="3083842" y="4719492"/>
            <a:ext cx="7340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3E3E3E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3E3E3E"/>
                </a:solidFill>
                <a:latin typeface="Arial"/>
                <a:cs typeface="Arial"/>
              </a:rPr>
              <a:t>onfid</a:t>
            </a:r>
            <a:r>
              <a:rPr sz="800" b="1" spc="-5" dirty="0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sz="800" b="1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b="1" spc="-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b="1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b="1" dirty="0">
                <a:solidFill>
                  <a:srgbClr val="3E3E3E"/>
                </a:solidFill>
                <a:latin typeface="Arial"/>
                <a:cs typeface="Arial"/>
              </a:rPr>
              <a:t>li</a:t>
            </a:r>
            <a:r>
              <a:rPr sz="800" b="1" spc="-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3E3E3E"/>
                </a:solidFill>
                <a:latin typeface="Arial"/>
                <a:cs typeface="Arial"/>
              </a:rPr>
              <a:t>y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13"/>
          <p:cNvSpPr/>
          <p:nvPr/>
        </p:nvSpPr>
        <p:spPr>
          <a:xfrm>
            <a:off x="3711350" y="4800137"/>
            <a:ext cx="911225" cy="805815"/>
          </a:xfrm>
          <a:custGeom>
            <a:avLst/>
            <a:gdLst/>
            <a:ahLst/>
            <a:cxnLst/>
            <a:rect l="l" t="t" r="r" b="b"/>
            <a:pathLst>
              <a:path w="911225" h="805814">
                <a:moveTo>
                  <a:pt x="683386" y="0"/>
                </a:moveTo>
                <a:lnTo>
                  <a:pt x="227837" y="0"/>
                </a:lnTo>
                <a:lnTo>
                  <a:pt x="0" y="402844"/>
                </a:lnTo>
                <a:lnTo>
                  <a:pt x="227837" y="805815"/>
                </a:lnTo>
                <a:lnTo>
                  <a:pt x="683386" y="805815"/>
                </a:lnTo>
                <a:lnTo>
                  <a:pt x="911097" y="402844"/>
                </a:lnTo>
                <a:lnTo>
                  <a:pt x="683386" y="0"/>
                </a:lnTo>
                <a:close/>
              </a:path>
            </a:pathLst>
          </a:custGeom>
          <a:solidFill>
            <a:srgbClr val="898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4"/>
          <p:cNvSpPr txBox="1"/>
          <p:nvPr/>
        </p:nvSpPr>
        <p:spPr>
          <a:xfrm>
            <a:off x="3912263" y="5024267"/>
            <a:ext cx="523875" cy="29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8430">
              <a:lnSpc>
                <a:spcPct val="11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Data 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tect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2" name="object 15"/>
          <p:cNvSpPr/>
          <p:nvPr/>
        </p:nvSpPr>
        <p:spPr>
          <a:xfrm>
            <a:off x="4421534" y="4377990"/>
            <a:ext cx="909955" cy="805815"/>
          </a:xfrm>
          <a:custGeom>
            <a:avLst/>
            <a:gdLst/>
            <a:ahLst/>
            <a:cxnLst/>
            <a:rect l="l" t="t" r="r" b="b"/>
            <a:pathLst>
              <a:path w="909954" h="805814">
                <a:moveTo>
                  <a:pt x="682244" y="0"/>
                </a:moveTo>
                <a:lnTo>
                  <a:pt x="227457" y="0"/>
                </a:lnTo>
                <a:lnTo>
                  <a:pt x="0" y="402843"/>
                </a:lnTo>
                <a:lnTo>
                  <a:pt x="227457" y="805814"/>
                </a:lnTo>
                <a:lnTo>
                  <a:pt x="682244" y="805814"/>
                </a:lnTo>
                <a:lnTo>
                  <a:pt x="909574" y="402843"/>
                </a:lnTo>
                <a:lnTo>
                  <a:pt x="682244" y="0"/>
                </a:lnTo>
                <a:close/>
              </a:path>
            </a:pathLst>
          </a:custGeom>
          <a:solidFill>
            <a:srgbClr val="004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6"/>
          <p:cNvSpPr txBox="1"/>
          <p:nvPr/>
        </p:nvSpPr>
        <p:spPr>
          <a:xfrm>
            <a:off x="4544469" y="4642912"/>
            <a:ext cx="71564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Liability of</a:t>
            </a:r>
            <a:r>
              <a:rPr sz="8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parties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17"/>
          <p:cNvSpPr/>
          <p:nvPr/>
        </p:nvSpPr>
        <p:spPr>
          <a:xfrm>
            <a:off x="1548793" y="5190281"/>
            <a:ext cx="911225" cy="805815"/>
          </a:xfrm>
          <a:custGeom>
            <a:avLst/>
            <a:gdLst/>
            <a:ahLst/>
            <a:cxnLst/>
            <a:rect l="l" t="t" r="r" b="b"/>
            <a:pathLst>
              <a:path w="911225" h="805814">
                <a:moveTo>
                  <a:pt x="683348" y="0"/>
                </a:moveTo>
                <a:lnTo>
                  <a:pt x="227787" y="0"/>
                </a:lnTo>
                <a:lnTo>
                  <a:pt x="0" y="402844"/>
                </a:lnTo>
                <a:lnTo>
                  <a:pt x="227787" y="805814"/>
                </a:lnTo>
                <a:lnTo>
                  <a:pt x="683348" y="805814"/>
                </a:lnTo>
                <a:lnTo>
                  <a:pt x="911098" y="402844"/>
                </a:lnTo>
                <a:lnTo>
                  <a:pt x="683348" y="0"/>
                </a:lnTo>
                <a:close/>
              </a:path>
            </a:pathLst>
          </a:custGeom>
          <a:solidFill>
            <a:srgbClr val="004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8"/>
          <p:cNvSpPr txBox="1"/>
          <p:nvPr/>
        </p:nvSpPr>
        <p:spPr>
          <a:xfrm>
            <a:off x="1630886" y="5418729"/>
            <a:ext cx="762000" cy="30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14999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Relationships  with the</a:t>
            </a:r>
            <a:r>
              <a:rPr sz="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endParaRPr sz="800" dirty="0">
              <a:latin typeface="Arial"/>
              <a:cs typeface="Arial"/>
            </a:endParaRPr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62069"/>
              </p:ext>
            </p:extLst>
          </p:nvPr>
        </p:nvGraphicFramePr>
        <p:xfrm>
          <a:off x="10838046" y="-17671"/>
          <a:ext cx="1251493" cy="109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Objet d’environnement du Gestionnaire de liaisons" showAsIcon="1" r:id="rId3" imgW="914400" imgH="806400" progId="Package">
                  <p:embed/>
                </p:oleObj>
              </mc:Choice>
              <mc:Fallback>
                <p:oleObj name="Objet d’environnement du Gestionnaire de liaisons" showAsIcon="1" r:id="rId3" imgW="914400" imgH="80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38046" y="-17671"/>
                        <a:ext cx="1251493" cy="1095074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Flèche droite 47"/>
          <p:cNvSpPr/>
          <p:nvPr/>
        </p:nvSpPr>
        <p:spPr>
          <a:xfrm>
            <a:off x="10039149" y="423512"/>
            <a:ext cx="798897" cy="2983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3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AI DIH Network : The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Call of interest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30 DIH selected from 20 different countries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25 DIH signed the cooperation agreement in November 2019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Objective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Develop a structured cooperation approach among DIHs: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to create a European Network of Digital Innovation Hubs with focus on AI,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to provide policy recommendations for enhancing DIHs’ collaboration.</a:t>
            </a:r>
          </a:p>
          <a:p>
            <a:pPr marL="914400" lvl="2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 smtClean="0"/>
              <a:t>Programme</a:t>
            </a:r>
            <a:r>
              <a:rPr lang="en-US" b="1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Blueprint for cooperation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Policy recommendation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Frame work cooperation agreement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hlinkClick r:id="rId3"/>
              </a:rPr>
              <a:t>Web Site : https://ai-dih-network.eu/index.html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97AE-E728-FE4A-BB5A-A112346F1AD6}" type="slidenum">
              <a:rPr lang="fr-FR" smtClean="0">
                <a:solidFill>
                  <a:prstClr val="white"/>
                </a:solidFill>
              </a:rPr>
              <a:pPr/>
              <a:t>2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AI DIH : </a:t>
            </a:r>
            <a:r>
              <a:rPr lang="en-US" dirty="0" smtClean="0"/>
              <a:t>blueprint</a:t>
            </a:r>
            <a:r>
              <a:rPr lang="fr-FR" dirty="0" smtClean="0"/>
              <a:t> </a:t>
            </a:r>
            <a:r>
              <a:rPr lang="fr-FR" dirty="0"/>
              <a:t>for collaboration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>
                <a:solidFill>
                  <a:prstClr val="white"/>
                </a:solidFill>
              </a:rPr>
              <a:pPr/>
              <a:t>3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45" name="Espace réservé du contenu 4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it means to be </a:t>
            </a:r>
            <a:r>
              <a:rPr lang="en-US" b="1" dirty="0" smtClean="0"/>
              <a:t>an AI DIH:</a:t>
            </a:r>
          </a:p>
          <a:p>
            <a:pPr lvl="1"/>
            <a:r>
              <a:rPr lang="en-US" sz="2000" dirty="0"/>
              <a:t>the</a:t>
            </a:r>
            <a:r>
              <a:rPr lang="en-US" dirty="0"/>
              <a:t> service offering, </a:t>
            </a:r>
          </a:p>
          <a:p>
            <a:pPr lvl="1"/>
            <a:r>
              <a:rPr lang="en-US" dirty="0"/>
              <a:t>the competences and skills </a:t>
            </a:r>
          </a:p>
          <a:p>
            <a:pPr lvl="1"/>
            <a:r>
              <a:rPr lang="en-US" dirty="0"/>
              <a:t>the operating model</a:t>
            </a:r>
          </a:p>
          <a:p>
            <a:r>
              <a:rPr lang="en-US" b="1" dirty="0" smtClean="0"/>
              <a:t>For </a:t>
            </a:r>
            <a:r>
              <a:rPr lang="en-US" b="1" dirty="0"/>
              <a:t>DIHs: How to get ready for </a:t>
            </a:r>
            <a:r>
              <a:rPr lang="en-US" b="1" dirty="0" smtClean="0"/>
              <a:t>collaboration</a:t>
            </a:r>
          </a:p>
          <a:p>
            <a:pPr lvl="1"/>
            <a:r>
              <a:rPr lang="en-US" dirty="0"/>
              <a:t>how to assess the </a:t>
            </a:r>
            <a:r>
              <a:rPr lang="en-US" sz="2000" dirty="0"/>
              <a:t>potential</a:t>
            </a:r>
            <a:r>
              <a:rPr lang="en-US" dirty="0"/>
              <a:t> of cooperation 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evaluate </a:t>
            </a:r>
            <a:r>
              <a:rPr lang="en-US" dirty="0" smtClean="0"/>
              <a:t>DIH’s readiness </a:t>
            </a:r>
            <a:r>
              <a:rPr lang="en-US" dirty="0"/>
              <a:t>to </a:t>
            </a:r>
            <a:r>
              <a:rPr lang="en-US" dirty="0" smtClean="0"/>
              <a:t>cooperate</a:t>
            </a:r>
          </a:p>
          <a:p>
            <a:pPr lvl="1"/>
            <a:r>
              <a:rPr lang="en-US" dirty="0" smtClean="0"/>
              <a:t>Building </a:t>
            </a:r>
            <a:r>
              <a:rPr lang="en-US" dirty="0"/>
              <a:t>and </a:t>
            </a:r>
            <a:r>
              <a:rPr lang="en-US" dirty="0" smtClean="0"/>
              <a:t>maintaining your </a:t>
            </a:r>
            <a:r>
              <a:rPr lang="en-US" dirty="0"/>
              <a:t>network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cooperation </a:t>
            </a:r>
            <a:r>
              <a:rPr lang="en-US" b="1" dirty="0" smtClean="0"/>
              <a:t>scenarios</a:t>
            </a:r>
          </a:p>
          <a:p>
            <a:pPr lvl="1"/>
            <a:r>
              <a:rPr lang="en-US" dirty="0"/>
              <a:t>Deliver a service in partnership with other DIHs and build synergies in terms of skills and </a:t>
            </a:r>
            <a:r>
              <a:rPr lang="en-US" dirty="0" smtClean="0"/>
              <a:t>assets</a:t>
            </a:r>
            <a:endParaRPr lang="fr-FR" dirty="0"/>
          </a:p>
          <a:p>
            <a:pPr lvl="1"/>
            <a:r>
              <a:rPr lang="en-US" dirty="0"/>
              <a:t>Develop a new </a:t>
            </a:r>
            <a:r>
              <a:rPr lang="en-US" dirty="0" smtClean="0"/>
              <a:t>service</a:t>
            </a:r>
            <a:endParaRPr lang="fr-FR" dirty="0"/>
          </a:p>
          <a:p>
            <a:pPr lvl="1"/>
            <a:r>
              <a:rPr lang="en-US" dirty="0"/>
              <a:t>Create new opportunities for their ecosystems by facilitating the identification of business, commercial and technical partners in other regions</a:t>
            </a:r>
            <a:endParaRPr lang="en-US" b="1" dirty="0"/>
          </a:p>
          <a:p>
            <a:r>
              <a:rPr lang="en-US" b="1" dirty="0" smtClean="0"/>
              <a:t>Policy </a:t>
            </a:r>
            <a:r>
              <a:rPr lang="en-US" b="1" dirty="0"/>
              <a:t>recommendations to strengthen cooperation</a:t>
            </a:r>
          </a:p>
          <a:p>
            <a:endParaRPr lang="fr-FR" dirty="0"/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204924"/>
              </p:ext>
            </p:extLst>
          </p:nvPr>
        </p:nvGraphicFramePr>
        <p:xfrm>
          <a:off x="9334900" y="1233516"/>
          <a:ext cx="2109537" cy="186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Objet d’environnement du Gestionnaire de liaisons" showAsIcon="1" r:id="rId3" imgW="914400" imgH="806400" progId="Package">
                  <p:embed/>
                </p:oleObj>
              </mc:Choice>
              <mc:Fallback>
                <p:oleObj name="Objet d’environnement du Gestionnaire de liaisons" showAsIcon="1" r:id="rId3" imgW="914400" imgH="80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34900" y="1233516"/>
                        <a:ext cx="2109537" cy="1860494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Flèche droite 55"/>
          <p:cNvSpPr/>
          <p:nvPr/>
        </p:nvSpPr>
        <p:spPr>
          <a:xfrm>
            <a:off x="8248850" y="2014571"/>
            <a:ext cx="798897" cy="2983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0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1291" y="1219201"/>
            <a:ext cx="4563110" cy="4984690"/>
          </a:xfrm>
          <a:custGeom>
            <a:avLst/>
            <a:gdLst/>
            <a:ahLst/>
            <a:cxnLst/>
            <a:rect l="l" t="t" r="r" b="b"/>
            <a:pathLst>
              <a:path w="4563109" h="6858000">
                <a:moveTo>
                  <a:pt x="0" y="6858000"/>
                </a:moveTo>
                <a:lnTo>
                  <a:pt x="4562856" y="6858000"/>
                </a:lnTo>
                <a:lnTo>
                  <a:pt x="45628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9B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88847" y="2618497"/>
            <a:ext cx="1135380" cy="1114578"/>
          </a:xfrm>
          <a:custGeom>
            <a:avLst/>
            <a:gdLst/>
            <a:ahLst/>
            <a:cxnLst/>
            <a:rect l="l" t="t" r="r" b="b"/>
            <a:pathLst>
              <a:path w="1135379" h="1135379">
                <a:moveTo>
                  <a:pt x="0" y="1135379"/>
                </a:moveTo>
                <a:lnTo>
                  <a:pt x="1135379" y="1135379"/>
                </a:lnTo>
                <a:lnTo>
                  <a:pt x="1135379" y="0"/>
                </a:lnTo>
                <a:lnTo>
                  <a:pt x="0" y="0"/>
                </a:lnTo>
                <a:lnTo>
                  <a:pt x="0" y="1135379"/>
                </a:lnTo>
                <a:close/>
              </a:path>
            </a:pathLst>
          </a:custGeom>
          <a:solidFill>
            <a:srgbClr val="004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60348" y="2686086"/>
            <a:ext cx="528955" cy="530860"/>
          </a:xfrm>
          <a:custGeom>
            <a:avLst/>
            <a:gdLst/>
            <a:ahLst/>
            <a:cxnLst/>
            <a:rect l="l" t="t" r="r" b="b"/>
            <a:pathLst>
              <a:path w="528954" h="530860">
                <a:moveTo>
                  <a:pt x="0" y="530351"/>
                </a:moveTo>
                <a:lnTo>
                  <a:pt x="528827" y="530351"/>
                </a:lnTo>
                <a:lnTo>
                  <a:pt x="528827" y="0"/>
                </a:lnTo>
                <a:lnTo>
                  <a:pt x="0" y="0"/>
                </a:lnTo>
                <a:lnTo>
                  <a:pt x="0" y="530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88847" y="3355250"/>
            <a:ext cx="1135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182245"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Support to</a:t>
            </a:r>
            <a:r>
              <a:rPr sz="9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find 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investments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28926" y="2747047"/>
            <a:ext cx="394970" cy="396240"/>
          </a:xfrm>
          <a:custGeom>
            <a:avLst/>
            <a:gdLst/>
            <a:ahLst/>
            <a:cxnLst/>
            <a:rect l="l" t="t" r="r" b="b"/>
            <a:pathLst>
              <a:path w="394970" h="396239">
                <a:moveTo>
                  <a:pt x="394716" y="0"/>
                </a:moveTo>
                <a:lnTo>
                  <a:pt x="0" y="0"/>
                </a:lnTo>
                <a:lnTo>
                  <a:pt x="0" y="396239"/>
                </a:lnTo>
                <a:lnTo>
                  <a:pt x="394716" y="396239"/>
                </a:lnTo>
                <a:lnTo>
                  <a:pt x="394716" y="379349"/>
                </a:lnTo>
                <a:lnTo>
                  <a:pt x="16891" y="379349"/>
                </a:lnTo>
                <a:lnTo>
                  <a:pt x="16891" y="347852"/>
                </a:lnTo>
                <a:lnTo>
                  <a:pt x="49725" y="347852"/>
                </a:lnTo>
                <a:lnTo>
                  <a:pt x="49022" y="347090"/>
                </a:lnTo>
                <a:lnTo>
                  <a:pt x="47371" y="345566"/>
                </a:lnTo>
                <a:lnTo>
                  <a:pt x="45593" y="344042"/>
                </a:lnTo>
                <a:lnTo>
                  <a:pt x="43942" y="342519"/>
                </a:lnTo>
                <a:lnTo>
                  <a:pt x="42037" y="341122"/>
                </a:lnTo>
                <a:lnTo>
                  <a:pt x="40259" y="339851"/>
                </a:lnTo>
                <a:lnTo>
                  <a:pt x="38354" y="338709"/>
                </a:lnTo>
                <a:lnTo>
                  <a:pt x="36449" y="337438"/>
                </a:lnTo>
                <a:lnTo>
                  <a:pt x="34417" y="336423"/>
                </a:lnTo>
                <a:lnTo>
                  <a:pt x="32258" y="335534"/>
                </a:lnTo>
                <a:lnTo>
                  <a:pt x="30225" y="334517"/>
                </a:lnTo>
                <a:lnTo>
                  <a:pt x="28067" y="333755"/>
                </a:lnTo>
                <a:lnTo>
                  <a:pt x="25908" y="332866"/>
                </a:lnTo>
                <a:lnTo>
                  <a:pt x="23622" y="332232"/>
                </a:lnTo>
                <a:lnTo>
                  <a:pt x="21462" y="331724"/>
                </a:lnTo>
                <a:lnTo>
                  <a:pt x="19050" y="331215"/>
                </a:lnTo>
                <a:lnTo>
                  <a:pt x="16891" y="330708"/>
                </a:lnTo>
                <a:lnTo>
                  <a:pt x="16891" y="256159"/>
                </a:lnTo>
                <a:lnTo>
                  <a:pt x="19050" y="255777"/>
                </a:lnTo>
                <a:lnTo>
                  <a:pt x="21462" y="255270"/>
                </a:lnTo>
                <a:lnTo>
                  <a:pt x="23622" y="254635"/>
                </a:lnTo>
                <a:lnTo>
                  <a:pt x="25908" y="254126"/>
                </a:lnTo>
                <a:lnTo>
                  <a:pt x="28067" y="253237"/>
                </a:lnTo>
                <a:lnTo>
                  <a:pt x="30225" y="252475"/>
                </a:lnTo>
                <a:lnTo>
                  <a:pt x="32258" y="251460"/>
                </a:lnTo>
                <a:lnTo>
                  <a:pt x="34417" y="250571"/>
                </a:lnTo>
                <a:lnTo>
                  <a:pt x="49725" y="239140"/>
                </a:lnTo>
                <a:lnTo>
                  <a:pt x="16891" y="239140"/>
                </a:lnTo>
                <a:lnTo>
                  <a:pt x="16891" y="207645"/>
                </a:lnTo>
                <a:lnTo>
                  <a:pt x="394716" y="207645"/>
                </a:lnTo>
                <a:lnTo>
                  <a:pt x="394716" y="190753"/>
                </a:lnTo>
                <a:lnTo>
                  <a:pt x="16891" y="190753"/>
                </a:lnTo>
                <a:lnTo>
                  <a:pt x="16891" y="157734"/>
                </a:lnTo>
                <a:lnTo>
                  <a:pt x="394716" y="157734"/>
                </a:lnTo>
                <a:lnTo>
                  <a:pt x="394716" y="140842"/>
                </a:lnTo>
                <a:lnTo>
                  <a:pt x="16891" y="140842"/>
                </a:lnTo>
                <a:lnTo>
                  <a:pt x="16891" y="110871"/>
                </a:lnTo>
                <a:lnTo>
                  <a:pt x="394716" y="110871"/>
                </a:lnTo>
                <a:lnTo>
                  <a:pt x="394716" y="93852"/>
                </a:lnTo>
                <a:lnTo>
                  <a:pt x="16891" y="93852"/>
                </a:lnTo>
                <a:lnTo>
                  <a:pt x="16891" y="63880"/>
                </a:lnTo>
                <a:lnTo>
                  <a:pt x="394716" y="63880"/>
                </a:lnTo>
                <a:lnTo>
                  <a:pt x="394716" y="46989"/>
                </a:lnTo>
                <a:lnTo>
                  <a:pt x="16891" y="46989"/>
                </a:lnTo>
                <a:lnTo>
                  <a:pt x="16891" y="16890"/>
                </a:lnTo>
                <a:lnTo>
                  <a:pt x="394716" y="16890"/>
                </a:lnTo>
                <a:lnTo>
                  <a:pt x="394716" y="0"/>
                </a:lnTo>
                <a:close/>
              </a:path>
              <a:path w="394970" h="396239">
                <a:moveTo>
                  <a:pt x="49725" y="347852"/>
                </a:moveTo>
                <a:lnTo>
                  <a:pt x="16891" y="347852"/>
                </a:lnTo>
                <a:lnTo>
                  <a:pt x="19685" y="348614"/>
                </a:lnTo>
                <a:lnTo>
                  <a:pt x="22479" y="349503"/>
                </a:lnTo>
                <a:lnTo>
                  <a:pt x="48133" y="379349"/>
                </a:lnTo>
                <a:lnTo>
                  <a:pt x="65150" y="379349"/>
                </a:lnTo>
                <a:lnTo>
                  <a:pt x="64680" y="376427"/>
                </a:lnTo>
                <a:lnTo>
                  <a:pt x="64389" y="374776"/>
                </a:lnTo>
                <a:lnTo>
                  <a:pt x="63754" y="372490"/>
                </a:lnTo>
                <a:lnTo>
                  <a:pt x="62992" y="370204"/>
                </a:lnTo>
                <a:lnTo>
                  <a:pt x="62357" y="368046"/>
                </a:lnTo>
                <a:lnTo>
                  <a:pt x="52070" y="350392"/>
                </a:lnTo>
                <a:lnTo>
                  <a:pt x="49725" y="347852"/>
                </a:lnTo>
                <a:close/>
              </a:path>
              <a:path w="394970" h="396239">
                <a:moveTo>
                  <a:pt x="346583" y="207645"/>
                </a:moveTo>
                <a:lnTo>
                  <a:pt x="329565" y="207645"/>
                </a:lnTo>
                <a:lnTo>
                  <a:pt x="330035" y="210565"/>
                </a:lnTo>
                <a:lnTo>
                  <a:pt x="330327" y="212216"/>
                </a:lnTo>
                <a:lnTo>
                  <a:pt x="330962" y="214502"/>
                </a:lnTo>
                <a:lnTo>
                  <a:pt x="331724" y="216788"/>
                </a:lnTo>
                <a:lnTo>
                  <a:pt x="332359" y="218948"/>
                </a:lnTo>
                <a:lnTo>
                  <a:pt x="334137" y="223265"/>
                </a:lnTo>
                <a:lnTo>
                  <a:pt x="335153" y="225298"/>
                </a:lnTo>
                <a:lnTo>
                  <a:pt x="336296" y="227202"/>
                </a:lnTo>
                <a:lnTo>
                  <a:pt x="337312" y="229235"/>
                </a:lnTo>
                <a:lnTo>
                  <a:pt x="362458" y="251460"/>
                </a:lnTo>
                <a:lnTo>
                  <a:pt x="364490" y="252475"/>
                </a:lnTo>
                <a:lnTo>
                  <a:pt x="366649" y="253237"/>
                </a:lnTo>
                <a:lnTo>
                  <a:pt x="368808" y="254126"/>
                </a:lnTo>
                <a:lnTo>
                  <a:pt x="371094" y="254635"/>
                </a:lnTo>
                <a:lnTo>
                  <a:pt x="373253" y="255270"/>
                </a:lnTo>
                <a:lnTo>
                  <a:pt x="375666" y="255777"/>
                </a:lnTo>
                <a:lnTo>
                  <a:pt x="377952" y="256159"/>
                </a:lnTo>
                <a:lnTo>
                  <a:pt x="377952" y="330708"/>
                </a:lnTo>
                <a:lnTo>
                  <a:pt x="375666" y="331215"/>
                </a:lnTo>
                <a:lnTo>
                  <a:pt x="373253" y="331724"/>
                </a:lnTo>
                <a:lnTo>
                  <a:pt x="371094" y="332232"/>
                </a:lnTo>
                <a:lnTo>
                  <a:pt x="368808" y="332866"/>
                </a:lnTo>
                <a:lnTo>
                  <a:pt x="366649" y="333755"/>
                </a:lnTo>
                <a:lnTo>
                  <a:pt x="364490" y="334517"/>
                </a:lnTo>
                <a:lnTo>
                  <a:pt x="362458" y="335534"/>
                </a:lnTo>
                <a:lnTo>
                  <a:pt x="360299" y="336423"/>
                </a:lnTo>
                <a:lnTo>
                  <a:pt x="358267" y="337438"/>
                </a:lnTo>
                <a:lnTo>
                  <a:pt x="356362" y="338709"/>
                </a:lnTo>
                <a:lnTo>
                  <a:pt x="354584" y="339851"/>
                </a:lnTo>
                <a:lnTo>
                  <a:pt x="352679" y="341122"/>
                </a:lnTo>
                <a:lnTo>
                  <a:pt x="350774" y="342519"/>
                </a:lnTo>
                <a:lnTo>
                  <a:pt x="349123" y="344042"/>
                </a:lnTo>
                <a:lnTo>
                  <a:pt x="347345" y="345566"/>
                </a:lnTo>
                <a:lnTo>
                  <a:pt x="344170" y="348741"/>
                </a:lnTo>
                <a:lnTo>
                  <a:pt x="342646" y="350392"/>
                </a:lnTo>
                <a:lnTo>
                  <a:pt x="341249" y="352171"/>
                </a:lnTo>
                <a:lnTo>
                  <a:pt x="339979" y="353949"/>
                </a:lnTo>
                <a:lnTo>
                  <a:pt x="338582" y="355853"/>
                </a:lnTo>
                <a:lnTo>
                  <a:pt x="337312" y="357759"/>
                </a:lnTo>
                <a:lnTo>
                  <a:pt x="336296" y="359663"/>
                </a:lnTo>
                <a:lnTo>
                  <a:pt x="335153" y="361696"/>
                </a:lnTo>
                <a:lnTo>
                  <a:pt x="334137" y="363727"/>
                </a:lnTo>
                <a:lnTo>
                  <a:pt x="332359" y="368046"/>
                </a:lnTo>
                <a:lnTo>
                  <a:pt x="331724" y="370204"/>
                </a:lnTo>
                <a:lnTo>
                  <a:pt x="330962" y="372490"/>
                </a:lnTo>
                <a:lnTo>
                  <a:pt x="330327" y="374776"/>
                </a:lnTo>
                <a:lnTo>
                  <a:pt x="329946" y="376936"/>
                </a:lnTo>
                <a:lnTo>
                  <a:pt x="329565" y="379349"/>
                </a:lnTo>
                <a:lnTo>
                  <a:pt x="346583" y="379349"/>
                </a:lnTo>
                <a:lnTo>
                  <a:pt x="347345" y="376427"/>
                </a:lnTo>
                <a:lnTo>
                  <a:pt x="348234" y="373634"/>
                </a:lnTo>
                <a:lnTo>
                  <a:pt x="377952" y="347852"/>
                </a:lnTo>
                <a:lnTo>
                  <a:pt x="394716" y="347852"/>
                </a:lnTo>
                <a:lnTo>
                  <a:pt x="394716" y="239140"/>
                </a:lnTo>
                <a:lnTo>
                  <a:pt x="377952" y="239140"/>
                </a:lnTo>
                <a:lnTo>
                  <a:pt x="375031" y="238378"/>
                </a:lnTo>
                <a:lnTo>
                  <a:pt x="347345" y="210565"/>
                </a:lnTo>
                <a:lnTo>
                  <a:pt x="346583" y="207645"/>
                </a:lnTo>
                <a:close/>
              </a:path>
              <a:path w="394970" h="396239">
                <a:moveTo>
                  <a:pt x="394716" y="347852"/>
                </a:moveTo>
                <a:lnTo>
                  <a:pt x="377952" y="347852"/>
                </a:lnTo>
                <a:lnTo>
                  <a:pt x="377952" y="379349"/>
                </a:lnTo>
                <a:lnTo>
                  <a:pt x="394716" y="379349"/>
                </a:lnTo>
                <a:lnTo>
                  <a:pt x="394716" y="347852"/>
                </a:lnTo>
                <a:close/>
              </a:path>
              <a:path w="394970" h="396239">
                <a:moveTo>
                  <a:pt x="65150" y="207645"/>
                </a:moveTo>
                <a:lnTo>
                  <a:pt x="48133" y="207645"/>
                </a:lnTo>
                <a:lnTo>
                  <a:pt x="47371" y="210565"/>
                </a:lnTo>
                <a:lnTo>
                  <a:pt x="46482" y="213360"/>
                </a:lnTo>
                <a:lnTo>
                  <a:pt x="16891" y="239140"/>
                </a:lnTo>
                <a:lnTo>
                  <a:pt x="49725" y="239140"/>
                </a:lnTo>
                <a:lnTo>
                  <a:pt x="52070" y="236600"/>
                </a:lnTo>
                <a:lnTo>
                  <a:pt x="53467" y="234823"/>
                </a:lnTo>
                <a:lnTo>
                  <a:pt x="54737" y="233045"/>
                </a:lnTo>
                <a:lnTo>
                  <a:pt x="56134" y="231139"/>
                </a:lnTo>
                <a:lnTo>
                  <a:pt x="62992" y="216788"/>
                </a:lnTo>
                <a:lnTo>
                  <a:pt x="63754" y="214502"/>
                </a:lnTo>
                <a:lnTo>
                  <a:pt x="64389" y="212216"/>
                </a:lnTo>
                <a:lnTo>
                  <a:pt x="64770" y="210058"/>
                </a:lnTo>
                <a:lnTo>
                  <a:pt x="65150" y="207645"/>
                </a:lnTo>
                <a:close/>
              </a:path>
              <a:path w="394970" h="396239">
                <a:moveTo>
                  <a:pt x="394716" y="207645"/>
                </a:moveTo>
                <a:lnTo>
                  <a:pt x="377952" y="207645"/>
                </a:lnTo>
                <a:lnTo>
                  <a:pt x="377952" y="239140"/>
                </a:lnTo>
                <a:lnTo>
                  <a:pt x="394716" y="239140"/>
                </a:lnTo>
                <a:lnTo>
                  <a:pt x="394716" y="207645"/>
                </a:lnTo>
                <a:close/>
              </a:path>
              <a:path w="394970" h="396239">
                <a:moveTo>
                  <a:pt x="394716" y="157734"/>
                </a:moveTo>
                <a:lnTo>
                  <a:pt x="377952" y="157734"/>
                </a:lnTo>
                <a:lnTo>
                  <a:pt x="377952" y="190753"/>
                </a:lnTo>
                <a:lnTo>
                  <a:pt x="394716" y="190753"/>
                </a:lnTo>
                <a:lnTo>
                  <a:pt x="394716" y="157734"/>
                </a:lnTo>
                <a:close/>
              </a:path>
              <a:path w="394970" h="396239">
                <a:moveTo>
                  <a:pt x="394716" y="110871"/>
                </a:moveTo>
                <a:lnTo>
                  <a:pt x="377952" y="110871"/>
                </a:lnTo>
                <a:lnTo>
                  <a:pt x="377952" y="140842"/>
                </a:lnTo>
                <a:lnTo>
                  <a:pt x="394716" y="140842"/>
                </a:lnTo>
                <a:lnTo>
                  <a:pt x="394716" y="110871"/>
                </a:lnTo>
                <a:close/>
              </a:path>
              <a:path w="394970" h="396239">
                <a:moveTo>
                  <a:pt x="394716" y="63880"/>
                </a:moveTo>
                <a:lnTo>
                  <a:pt x="377952" y="63880"/>
                </a:lnTo>
                <a:lnTo>
                  <a:pt x="377952" y="93852"/>
                </a:lnTo>
                <a:lnTo>
                  <a:pt x="394716" y="93852"/>
                </a:lnTo>
                <a:lnTo>
                  <a:pt x="394716" y="63880"/>
                </a:lnTo>
                <a:close/>
              </a:path>
              <a:path w="394970" h="396239">
                <a:moveTo>
                  <a:pt x="394716" y="16890"/>
                </a:moveTo>
                <a:lnTo>
                  <a:pt x="377952" y="16890"/>
                </a:lnTo>
                <a:lnTo>
                  <a:pt x="377952" y="46989"/>
                </a:lnTo>
                <a:lnTo>
                  <a:pt x="394716" y="46989"/>
                </a:lnTo>
                <a:lnTo>
                  <a:pt x="394716" y="16890"/>
                </a:lnTo>
                <a:close/>
              </a:path>
            </a:pathLst>
          </a:custGeom>
          <a:solidFill>
            <a:srgbClr val="072F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1" y="2932975"/>
            <a:ext cx="89737" cy="91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88847" y="4900112"/>
            <a:ext cx="1135380" cy="1135380"/>
          </a:xfrm>
          <a:custGeom>
            <a:avLst/>
            <a:gdLst/>
            <a:ahLst/>
            <a:cxnLst/>
            <a:rect l="l" t="t" r="r" b="b"/>
            <a:pathLst>
              <a:path w="1135379" h="1135379">
                <a:moveTo>
                  <a:pt x="0" y="1135379"/>
                </a:moveTo>
                <a:lnTo>
                  <a:pt x="1135379" y="1135379"/>
                </a:lnTo>
                <a:lnTo>
                  <a:pt x="1135379" y="0"/>
                </a:lnTo>
                <a:lnTo>
                  <a:pt x="0" y="0"/>
                </a:lnTo>
                <a:lnTo>
                  <a:pt x="0" y="1135379"/>
                </a:lnTo>
                <a:close/>
              </a:path>
            </a:pathLst>
          </a:custGeom>
          <a:solidFill>
            <a:srgbClr val="F8D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66443" y="4996125"/>
            <a:ext cx="521334" cy="528955"/>
          </a:xfrm>
          <a:custGeom>
            <a:avLst/>
            <a:gdLst/>
            <a:ahLst/>
            <a:cxnLst/>
            <a:rect l="l" t="t" r="r" b="b"/>
            <a:pathLst>
              <a:path w="521335" h="528954">
                <a:moveTo>
                  <a:pt x="0" y="528828"/>
                </a:moveTo>
                <a:lnTo>
                  <a:pt x="521208" y="528828"/>
                </a:lnTo>
                <a:lnTo>
                  <a:pt x="521208" y="0"/>
                </a:lnTo>
                <a:lnTo>
                  <a:pt x="0" y="0"/>
                </a:lnTo>
                <a:lnTo>
                  <a:pt x="0" y="5288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88847" y="5623503"/>
            <a:ext cx="1135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483234">
              <a:spcBef>
                <a:spcPts val="100"/>
              </a:spcBef>
            </a:pP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Skills</a:t>
            </a:r>
            <a:r>
              <a:rPr sz="900" b="1" spc="-10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and  training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28926" y="5063180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39">
                <a:moveTo>
                  <a:pt x="396240" y="0"/>
                </a:moveTo>
                <a:lnTo>
                  <a:pt x="0" y="0"/>
                </a:lnTo>
                <a:lnTo>
                  <a:pt x="0" y="396240"/>
                </a:lnTo>
                <a:lnTo>
                  <a:pt x="61722" y="396240"/>
                </a:lnTo>
                <a:lnTo>
                  <a:pt x="63877" y="379475"/>
                </a:lnTo>
                <a:lnTo>
                  <a:pt x="16764" y="379475"/>
                </a:lnTo>
                <a:lnTo>
                  <a:pt x="16764" y="16891"/>
                </a:lnTo>
                <a:lnTo>
                  <a:pt x="396240" y="16891"/>
                </a:lnTo>
                <a:lnTo>
                  <a:pt x="396240" y="0"/>
                </a:lnTo>
                <a:close/>
              </a:path>
              <a:path w="396239" h="396239">
                <a:moveTo>
                  <a:pt x="284792" y="255650"/>
                </a:moveTo>
                <a:lnTo>
                  <a:pt x="231902" y="255650"/>
                </a:lnTo>
                <a:lnTo>
                  <a:pt x="232410" y="255778"/>
                </a:lnTo>
                <a:lnTo>
                  <a:pt x="291719" y="275844"/>
                </a:lnTo>
                <a:lnTo>
                  <a:pt x="314833" y="292353"/>
                </a:lnTo>
                <a:lnTo>
                  <a:pt x="316611" y="294513"/>
                </a:lnTo>
                <a:lnTo>
                  <a:pt x="334391" y="396240"/>
                </a:lnTo>
                <a:lnTo>
                  <a:pt x="396240" y="396240"/>
                </a:lnTo>
                <a:lnTo>
                  <a:pt x="396240" y="379475"/>
                </a:lnTo>
                <a:lnTo>
                  <a:pt x="349250" y="379475"/>
                </a:lnTo>
                <a:lnTo>
                  <a:pt x="339725" y="304546"/>
                </a:lnTo>
                <a:lnTo>
                  <a:pt x="314579" y="268859"/>
                </a:lnTo>
                <a:lnTo>
                  <a:pt x="297180" y="259842"/>
                </a:lnTo>
                <a:lnTo>
                  <a:pt x="284792" y="255650"/>
                </a:lnTo>
                <a:close/>
              </a:path>
              <a:path w="396239" h="396239">
                <a:moveTo>
                  <a:pt x="166243" y="238759"/>
                </a:moveTo>
                <a:lnTo>
                  <a:pt x="163449" y="238759"/>
                </a:lnTo>
                <a:lnTo>
                  <a:pt x="160909" y="239014"/>
                </a:lnTo>
                <a:lnTo>
                  <a:pt x="159639" y="239395"/>
                </a:lnTo>
                <a:lnTo>
                  <a:pt x="158242" y="239775"/>
                </a:lnTo>
                <a:lnTo>
                  <a:pt x="99060" y="259842"/>
                </a:lnTo>
                <a:lnTo>
                  <a:pt x="67691" y="282194"/>
                </a:lnTo>
                <a:lnTo>
                  <a:pt x="46990" y="379475"/>
                </a:lnTo>
                <a:lnTo>
                  <a:pt x="63877" y="379475"/>
                </a:lnTo>
                <a:lnTo>
                  <a:pt x="73152" y="307340"/>
                </a:lnTo>
                <a:lnTo>
                  <a:pt x="74222" y="304546"/>
                </a:lnTo>
                <a:lnTo>
                  <a:pt x="101727" y="276987"/>
                </a:lnTo>
                <a:lnTo>
                  <a:pt x="163703" y="255778"/>
                </a:lnTo>
                <a:lnTo>
                  <a:pt x="164337" y="255650"/>
                </a:lnTo>
                <a:lnTo>
                  <a:pt x="195199" y="255650"/>
                </a:lnTo>
                <a:lnTo>
                  <a:pt x="193675" y="255397"/>
                </a:lnTo>
                <a:lnTo>
                  <a:pt x="176911" y="243586"/>
                </a:lnTo>
                <a:lnTo>
                  <a:pt x="173736" y="241173"/>
                </a:lnTo>
                <a:lnTo>
                  <a:pt x="172466" y="240537"/>
                </a:lnTo>
                <a:lnTo>
                  <a:pt x="171323" y="240156"/>
                </a:lnTo>
                <a:lnTo>
                  <a:pt x="170053" y="239649"/>
                </a:lnTo>
                <a:lnTo>
                  <a:pt x="168783" y="239268"/>
                </a:lnTo>
                <a:lnTo>
                  <a:pt x="166243" y="238759"/>
                </a:lnTo>
                <a:close/>
              </a:path>
              <a:path w="396239" h="396239">
                <a:moveTo>
                  <a:pt x="396240" y="16891"/>
                </a:moveTo>
                <a:lnTo>
                  <a:pt x="379349" y="16891"/>
                </a:lnTo>
                <a:lnTo>
                  <a:pt x="379349" y="379475"/>
                </a:lnTo>
                <a:lnTo>
                  <a:pt x="396240" y="379475"/>
                </a:lnTo>
                <a:lnTo>
                  <a:pt x="396240" y="16891"/>
                </a:lnTo>
                <a:close/>
              </a:path>
              <a:path w="396239" h="396239">
                <a:moveTo>
                  <a:pt x="195199" y="255650"/>
                </a:moveTo>
                <a:lnTo>
                  <a:pt x="164337" y="255650"/>
                </a:lnTo>
                <a:lnTo>
                  <a:pt x="164846" y="255778"/>
                </a:lnTo>
                <a:lnTo>
                  <a:pt x="165227" y="255905"/>
                </a:lnTo>
                <a:lnTo>
                  <a:pt x="165735" y="256159"/>
                </a:lnTo>
                <a:lnTo>
                  <a:pt x="170307" y="260984"/>
                </a:lnTo>
                <a:lnTo>
                  <a:pt x="173228" y="263652"/>
                </a:lnTo>
                <a:lnTo>
                  <a:pt x="174752" y="264795"/>
                </a:lnTo>
                <a:lnTo>
                  <a:pt x="176275" y="266065"/>
                </a:lnTo>
                <a:lnTo>
                  <a:pt x="179578" y="268097"/>
                </a:lnTo>
                <a:lnTo>
                  <a:pt x="181229" y="268859"/>
                </a:lnTo>
                <a:lnTo>
                  <a:pt x="183007" y="269748"/>
                </a:lnTo>
                <a:lnTo>
                  <a:pt x="186562" y="271018"/>
                </a:lnTo>
                <a:lnTo>
                  <a:pt x="188468" y="271525"/>
                </a:lnTo>
                <a:lnTo>
                  <a:pt x="192278" y="272288"/>
                </a:lnTo>
                <a:lnTo>
                  <a:pt x="194183" y="272542"/>
                </a:lnTo>
                <a:lnTo>
                  <a:pt x="196215" y="272669"/>
                </a:lnTo>
                <a:lnTo>
                  <a:pt x="200025" y="272669"/>
                </a:lnTo>
                <a:lnTo>
                  <a:pt x="214884" y="268859"/>
                </a:lnTo>
                <a:lnTo>
                  <a:pt x="216535" y="268097"/>
                </a:lnTo>
                <a:lnTo>
                  <a:pt x="219837" y="266065"/>
                </a:lnTo>
                <a:lnTo>
                  <a:pt x="221361" y="264795"/>
                </a:lnTo>
                <a:lnTo>
                  <a:pt x="222885" y="263652"/>
                </a:lnTo>
                <a:lnTo>
                  <a:pt x="225806" y="260984"/>
                </a:lnTo>
                <a:lnTo>
                  <a:pt x="230378" y="256159"/>
                </a:lnTo>
                <a:lnTo>
                  <a:pt x="230886" y="255905"/>
                </a:lnTo>
                <a:lnTo>
                  <a:pt x="198120" y="255905"/>
                </a:lnTo>
                <a:lnTo>
                  <a:pt x="195961" y="255778"/>
                </a:lnTo>
                <a:lnTo>
                  <a:pt x="195199" y="255650"/>
                </a:lnTo>
                <a:close/>
              </a:path>
              <a:path w="396239" h="396239">
                <a:moveTo>
                  <a:pt x="232664" y="238759"/>
                </a:moveTo>
                <a:lnTo>
                  <a:pt x="229997" y="238759"/>
                </a:lnTo>
                <a:lnTo>
                  <a:pt x="227457" y="239268"/>
                </a:lnTo>
                <a:lnTo>
                  <a:pt x="226060" y="239649"/>
                </a:lnTo>
                <a:lnTo>
                  <a:pt x="224917" y="240156"/>
                </a:lnTo>
                <a:lnTo>
                  <a:pt x="223774" y="240537"/>
                </a:lnTo>
                <a:lnTo>
                  <a:pt x="213741" y="249174"/>
                </a:lnTo>
                <a:lnTo>
                  <a:pt x="211962" y="250825"/>
                </a:lnTo>
                <a:lnTo>
                  <a:pt x="198120" y="255905"/>
                </a:lnTo>
                <a:lnTo>
                  <a:pt x="230886" y="255905"/>
                </a:lnTo>
                <a:lnTo>
                  <a:pt x="231267" y="255778"/>
                </a:lnTo>
                <a:lnTo>
                  <a:pt x="231902" y="255650"/>
                </a:lnTo>
                <a:lnTo>
                  <a:pt x="284792" y="255650"/>
                </a:lnTo>
                <a:lnTo>
                  <a:pt x="237871" y="239775"/>
                </a:lnTo>
                <a:lnTo>
                  <a:pt x="236474" y="239395"/>
                </a:lnTo>
                <a:lnTo>
                  <a:pt x="235204" y="239014"/>
                </a:lnTo>
                <a:lnTo>
                  <a:pt x="232664" y="238759"/>
                </a:lnTo>
                <a:close/>
              </a:path>
            </a:pathLst>
          </a:custGeom>
          <a:solidFill>
            <a:srgbClr val="F8D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55528" y="5147001"/>
            <a:ext cx="107966" cy="146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88847" y="1507015"/>
            <a:ext cx="1135380" cy="1100966"/>
          </a:xfrm>
          <a:custGeom>
            <a:avLst/>
            <a:gdLst/>
            <a:ahLst/>
            <a:cxnLst/>
            <a:rect l="l" t="t" r="r" b="b"/>
            <a:pathLst>
              <a:path w="1135379" h="1135380">
                <a:moveTo>
                  <a:pt x="0" y="1135379"/>
                </a:moveTo>
                <a:lnTo>
                  <a:pt x="1135379" y="1135379"/>
                </a:lnTo>
                <a:lnTo>
                  <a:pt x="1135379" y="0"/>
                </a:lnTo>
                <a:lnTo>
                  <a:pt x="0" y="0"/>
                </a:lnTo>
                <a:lnTo>
                  <a:pt x="0" y="1135379"/>
                </a:lnTo>
                <a:close/>
              </a:path>
            </a:pathLst>
          </a:custGeom>
          <a:solidFill>
            <a:srgbClr val="00409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57300" y="1568589"/>
            <a:ext cx="528955" cy="530860"/>
          </a:xfrm>
          <a:custGeom>
            <a:avLst/>
            <a:gdLst/>
            <a:ahLst/>
            <a:cxnLst/>
            <a:rect l="l" t="t" r="r" b="b"/>
            <a:pathLst>
              <a:path w="528954" h="530860">
                <a:moveTo>
                  <a:pt x="0" y="530351"/>
                </a:moveTo>
                <a:lnTo>
                  <a:pt x="528827" y="530351"/>
                </a:lnTo>
                <a:lnTo>
                  <a:pt x="528827" y="0"/>
                </a:lnTo>
                <a:lnTo>
                  <a:pt x="0" y="0"/>
                </a:lnTo>
                <a:lnTo>
                  <a:pt x="0" y="530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8847" y="2220354"/>
            <a:ext cx="1135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400685"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sz="9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before 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invest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12162" y="2014487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6239" y="0"/>
                </a:lnTo>
              </a:path>
            </a:pathLst>
          </a:custGeom>
          <a:ln w="16510">
            <a:solidFill>
              <a:srgbClr val="2F5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20608" y="1643012"/>
            <a:ext cx="0" cy="363220"/>
          </a:xfrm>
          <a:custGeom>
            <a:avLst/>
            <a:gdLst/>
            <a:ahLst/>
            <a:cxnLst/>
            <a:rect l="l" t="t" r="r" b="b"/>
            <a:pathLst>
              <a:path h="363219">
                <a:moveTo>
                  <a:pt x="0" y="0"/>
                </a:moveTo>
                <a:lnTo>
                  <a:pt x="0" y="363220"/>
                </a:lnTo>
              </a:path>
            </a:pathLst>
          </a:custGeom>
          <a:ln w="16891">
            <a:solidFill>
              <a:srgbClr val="2F5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12162" y="1634757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6239" y="0"/>
                </a:lnTo>
              </a:path>
            </a:pathLst>
          </a:custGeom>
          <a:ln w="16509">
            <a:solidFill>
              <a:srgbClr val="2F5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99957" y="1643520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4">
                <a:moveTo>
                  <a:pt x="0" y="0"/>
                </a:moveTo>
                <a:lnTo>
                  <a:pt x="0" y="362204"/>
                </a:lnTo>
              </a:path>
            </a:pathLst>
          </a:custGeom>
          <a:ln w="16890">
            <a:solidFill>
              <a:srgbClr val="2F5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4836" y="1666379"/>
            <a:ext cx="314325" cy="313690"/>
          </a:xfrm>
          <a:custGeom>
            <a:avLst/>
            <a:gdLst/>
            <a:ahLst/>
            <a:cxnLst/>
            <a:rect l="l" t="t" r="r" b="b"/>
            <a:pathLst>
              <a:path w="314325" h="313690">
                <a:moveTo>
                  <a:pt x="214884" y="2539"/>
                </a:moveTo>
                <a:lnTo>
                  <a:pt x="166497" y="2539"/>
                </a:lnTo>
                <a:lnTo>
                  <a:pt x="163449" y="3810"/>
                </a:lnTo>
                <a:lnTo>
                  <a:pt x="154686" y="5079"/>
                </a:lnTo>
                <a:lnTo>
                  <a:pt x="151764" y="6350"/>
                </a:lnTo>
                <a:lnTo>
                  <a:pt x="140588" y="11429"/>
                </a:lnTo>
                <a:lnTo>
                  <a:pt x="137922" y="12700"/>
                </a:lnTo>
                <a:lnTo>
                  <a:pt x="135127" y="13969"/>
                </a:lnTo>
                <a:lnTo>
                  <a:pt x="132587" y="15239"/>
                </a:lnTo>
                <a:lnTo>
                  <a:pt x="127253" y="17779"/>
                </a:lnTo>
                <a:lnTo>
                  <a:pt x="122174" y="21589"/>
                </a:lnTo>
                <a:lnTo>
                  <a:pt x="119761" y="22860"/>
                </a:lnTo>
                <a:lnTo>
                  <a:pt x="117221" y="24129"/>
                </a:lnTo>
                <a:lnTo>
                  <a:pt x="114808" y="26669"/>
                </a:lnTo>
                <a:lnTo>
                  <a:pt x="110109" y="30479"/>
                </a:lnTo>
                <a:lnTo>
                  <a:pt x="107823" y="31750"/>
                </a:lnTo>
                <a:lnTo>
                  <a:pt x="103377" y="36829"/>
                </a:lnTo>
                <a:lnTo>
                  <a:pt x="99187" y="40639"/>
                </a:lnTo>
                <a:lnTo>
                  <a:pt x="97282" y="43179"/>
                </a:lnTo>
                <a:lnTo>
                  <a:pt x="95250" y="45719"/>
                </a:lnTo>
                <a:lnTo>
                  <a:pt x="91566" y="50800"/>
                </a:lnTo>
                <a:lnTo>
                  <a:pt x="89915" y="52069"/>
                </a:lnTo>
                <a:lnTo>
                  <a:pt x="88264" y="54610"/>
                </a:lnTo>
                <a:lnTo>
                  <a:pt x="75057" y="81279"/>
                </a:lnTo>
                <a:lnTo>
                  <a:pt x="73151" y="86360"/>
                </a:lnTo>
                <a:lnTo>
                  <a:pt x="71500" y="91439"/>
                </a:lnTo>
                <a:lnTo>
                  <a:pt x="70231" y="97789"/>
                </a:lnTo>
                <a:lnTo>
                  <a:pt x="69087" y="102869"/>
                </a:lnTo>
                <a:lnTo>
                  <a:pt x="68325" y="107950"/>
                </a:lnTo>
                <a:lnTo>
                  <a:pt x="67690" y="114300"/>
                </a:lnTo>
                <a:lnTo>
                  <a:pt x="67500" y="118110"/>
                </a:lnTo>
                <a:lnTo>
                  <a:pt x="67437" y="128269"/>
                </a:lnTo>
                <a:lnTo>
                  <a:pt x="67563" y="130810"/>
                </a:lnTo>
                <a:lnTo>
                  <a:pt x="76200" y="170179"/>
                </a:lnTo>
                <a:lnTo>
                  <a:pt x="95758" y="201929"/>
                </a:lnTo>
                <a:lnTo>
                  <a:pt x="97662" y="204469"/>
                </a:lnTo>
                <a:lnTo>
                  <a:pt x="0" y="302260"/>
                </a:lnTo>
                <a:lnTo>
                  <a:pt x="11937" y="313689"/>
                </a:lnTo>
                <a:lnTo>
                  <a:pt x="109600" y="217169"/>
                </a:lnTo>
                <a:lnTo>
                  <a:pt x="140462" y="217169"/>
                </a:lnTo>
                <a:lnTo>
                  <a:pt x="131572" y="212089"/>
                </a:lnTo>
                <a:lnTo>
                  <a:pt x="127253" y="209550"/>
                </a:lnTo>
                <a:lnTo>
                  <a:pt x="123189" y="205739"/>
                </a:lnTo>
                <a:lnTo>
                  <a:pt x="119252" y="203200"/>
                </a:lnTo>
                <a:lnTo>
                  <a:pt x="115315" y="199389"/>
                </a:lnTo>
                <a:lnTo>
                  <a:pt x="113411" y="196850"/>
                </a:lnTo>
                <a:lnTo>
                  <a:pt x="111378" y="194310"/>
                </a:lnTo>
                <a:lnTo>
                  <a:pt x="109600" y="193039"/>
                </a:lnTo>
                <a:lnTo>
                  <a:pt x="107823" y="190500"/>
                </a:lnTo>
                <a:lnTo>
                  <a:pt x="106172" y="187960"/>
                </a:lnTo>
                <a:lnTo>
                  <a:pt x="104521" y="186689"/>
                </a:lnTo>
                <a:lnTo>
                  <a:pt x="101346" y="181610"/>
                </a:lnTo>
                <a:lnTo>
                  <a:pt x="299847" y="181610"/>
                </a:lnTo>
                <a:lnTo>
                  <a:pt x="301244" y="177800"/>
                </a:lnTo>
                <a:lnTo>
                  <a:pt x="303784" y="172719"/>
                </a:lnTo>
                <a:lnTo>
                  <a:pt x="304926" y="170179"/>
                </a:lnTo>
                <a:lnTo>
                  <a:pt x="306959" y="165100"/>
                </a:lnTo>
                <a:lnTo>
                  <a:pt x="92456" y="165100"/>
                </a:lnTo>
                <a:lnTo>
                  <a:pt x="90932" y="161289"/>
                </a:lnTo>
                <a:lnTo>
                  <a:pt x="89662" y="157479"/>
                </a:lnTo>
                <a:lnTo>
                  <a:pt x="88646" y="153669"/>
                </a:lnTo>
                <a:lnTo>
                  <a:pt x="87502" y="149860"/>
                </a:lnTo>
                <a:lnTo>
                  <a:pt x="86740" y="146050"/>
                </a:lnTo>
                <a:lnTo>
                  <a:pt x="85851" y="142239"/>
                </a:lnTo>
                <a:lnTo>
                  <a:pt x="85216" y="138429"/>
                </a:lnTo>
                <a:lnTo>
                  <a:pt x="84836" y="134619"/>
                </a:lnTo>
                <a:lnTo>
                  <a:pt x="84412" y="128269"/>
                </a:lnTo>
                <a:lnTo>
                  <a:pt x="84412" y="118110"/>
                </a:lnTo>
                <a:lnTo>
                  <a:pt x="86995" y="100329"/>
                </a:lnTo>
                <a:lnTo>
                  <a:pt x="87757" y="96519"/>
                </a:lnTo>
                <a:lnTo>
                  <a:pt x="96265" y="74929"/>
                </a:lnTo>
                <a:lnTo>
                  <a:pt x="98171" y="71119"/>
                </a:lnTo>
                <a:lnTo>
                  <a:pt x="100202" y="67310"/>
                </a:lnTo>
                <a:lnTo>
                  <a:pt x="102362" y="64769"/>
                </a:lnTo>
                <a:lnTo>
                  <a:pt x="104775" y="60960"/>
                </a:lnTo>
                <a:lnTo>
                  <a:pt x="107061" y="57150"/>
                </a:lnTo>
                <a:lnTo>
                  <a:pt x="109727" y="54610"/>
                </a:lnTo>
                <a:lnTo>
                  <a:pt x="115315" y="48260"/>
                </a:lnTo>
                <a:lnTo>
                  <a:pt x="119252" y="44450"/>
                </a:lnTo>
                <a:lnTo>
                  <a:pt x="123189" y="41910"/>
                </a:lnTo>
                <a:lnTo>
                  <a:pt x="127253" y="38100"/>
                </a:lnTo>
                <a:lnTo>
                  <a:pt x="131572" y="35560"/>
                </a:lnTo>
                <a:lnTo>
                  <a:pt x="140462" y="29210"/>
                </a:lnTo>
                <a:lnTo>
                  <a:pt x="145161" y="27939"/>
                </a:lnTo>
                <a:lnTo>
                  <a:pt x="149860" y="25400"/>
                </a:lnTo>
                <a:lnTo>
                  <a:pt x="154686" y="24129"/>
                </a:lnTo>
                <a:lnTo>
                  <a:pt x="159638" y="21589"/>
                </a:lnTo>
                <a:lnTo>
                  <a:pt x="169799" y="19050"/>
                </a:lnTo>
                <a:lnTo>
                  <a:pt x="174878" y="19050"/>
                </a:lnTo>
                <a:lnTo>
                  <a:pt x="180086" y="17779"/>
                </a:lnTo>
                <a:lnTo>
                  <a:pt x="254000" y="17779"/>
                </a:lnTo>
                <a:lnTo>
                  <a:pt x="251333" y="16510"/>
                </a:lnTo>
                <a:lnTo>
                  <a:pt x="248792" y="15239"/>
                </a:lnTo>
                <a:lnTo>
                  <a:pt x="245999" y="13969"/>
                </a:lnTo>
                <a:lnTo>
                  <a:pt x="240664" y="11429"/>
                </a:lnTo>
                <a:lnTo>
                  <a:pt x="232283" y="7619"/>
                </a:lnTo>
                <a:lnTo>
                  <a:pt x="229362" y="6350"/>
                </a:lnTo>
                <a:lnTo>
                  <a:pt x="226567" y="5079"/>
                </a:lnTo>
                <a:lnTo>
                  <a:pt x="217804" y="3810"/>
                </a:lnTo>
                <a:lnTo>
                  <a:pt x="214884" y="2539"/>
                </a:lnTo>
                <a:close/>
              </a:path>
              <a:path w="314325" h="313690">
                <a:moveTo>
                  <a:pt x="196850" y="246379"/>
                </a:moveTo>
                <a:lnTo>
                  <a:pt x="184912" y="246379"/>
                </a:lnTo>
                <a:lnTo>
                  <a:pt x="190626" y="247650"/>
                </a:lnTo>
                <a:lnTo>
                  <a:pt x="193801" y="247650"/>
                </a:lnTo>
                <a:lnTo>
                  <a:pt x="196850" y="246379"/>
                </a:lnTo>
                <a:close/>
              </a:path>
              <a:path w="314325" h="313690">
                <a:moveTo>
                  <a:pt x="140462" y="217169"/>
                </a:moveTo>
                <a:lnTo>
                  <a:pt x="109600" y="217169"/>
                </a:lnTo>
                <a:lnTo>
                  <a:pt x="113919" y="219710"/>
                </a:lnTo>
                <a:lnTo>
                  <a:pt x="118237" y="223519"/>
                </a:lnTo>
                <a:lnTo>
                  <a:pt x="147320" y="238760"/>
                </a:lnTo>
                <a:lnTo>
                  <a:pt x="152400" y="241300"/>
                </a:lnTo>
                <a:lnTo>
                  <a:pt x="162940" y="243839"/>
                </a:lnTo>
                <a:lnTo>
                  <a:pt x="173862" y="246379"/>
                </a:lnTo>
                <a:lnTo>
                  <a:pt x="208914" y="246379"/>
                </a:lnTo>
                <a:lnTo>
                  <a:pt x="211962" y="245110"/>
                </a:lnTo>
                <a:lnTo>
                  <a:pt x="214884" y="245110"/>
                </a:lnTo>
                <a:lnTo>
                  <a:pt x="217804" y="243839"/>
                </a:lnTo>
                <a:lnTo>
                  <a:pt x="226567" y="241300"/>
                </a:lnTo>
                <a:lnTo>
                  <a:pt x="229362" y="241300"/>
                </a:lnTo>
                <a:lnTo>
                  <a:pt x="232283" y="240029"/>
                </a:lnTo>
                <a:lnTo>
                  <a:pt x="240664" y="236219"/>
                </a:lnTo>
                <a:lnTo>
                  <a:pt x="245999" y="233679"/>
                </a:lnTo>
                <a:lnTo>
                  <a:pt x="248792" y="232410"/>
                </a:lnTo>
                <a:lnTo>
                  <a:pt x="251333" y="231139"/>
                </a:lnTo>
                <a:lnTo>
                  <a:pt x="254000" y="229869"/>
                </a:lnTo>
                <a:lnTo>
                  <a:pt x="180086" y="229869"/>
                </a:lnTo>
                <a:lnTo>
                  <a:pt x="174878" y="228600"/>
                </a:lnTo>
                <a:lnTo>
                  <a:pt x="169799" y="228600"/>
                </a:lnTo>
                <a:lnTo>
                  <a:pt x="159638" y="226060"/>
                </a:lnTo>
                <a:lnTo>
                  <a:pt x="154686" y="223519"/>
                </a:lnTo>
                <a:lnTo>
                  <a:pt x="149860" y="222250"/>
                </a:lnTo>
                <a:lnTo>
                  <a:pt x="140462" y="217169"/>
                </a:lnTo>
                <a:close/>
              </a:path>
              <a:path w="314325" h="313690">
                <a:moveTo>
                  <a:pt x="299847" y="181610"/>
                </a:moveTo>
                <a:lnTo>
                  <a:pt x="279908" y="181610"/>
                </a:lnTo>
                <a:lnTo>
                  <a:pt x="276733" y="186689"/>
                </a:lnTo>
                <a:lnTo>
                  <a:pt x="275082" y="187960"/>
                </a:lnTo>
                <a:lnTo>
                  <a:pt x="273431" y="190500"/>
                </a:lnTo>
                <a:lnTo>
                  <a:pt x="269748" y="194310"/>
                </a:lnTo>
                <a:lnTo>
                  <a:pt x="265811" y="199389"/>
                </a:lnTo>
                <a:lnTo>
                  <a:pt x="262000" y="203200"/>
                </a:lnTo>
                <a:lnTo>
                  <a:pt x="258063" y="205739"/>
                </a:lnTo>
                <a:lnTo>
                  <a:pt x="254000" y="209550"/>
                </a:lnTo>
                <a:lnTo>
                  <a:pt x="249682" y="212089"/>
                </a:lnTo>
                <a:lnTo>
                  <a:pt x="240791" y="217169"/>
                </a:lnTo>
                <a:lnTo>
                  <a:pt x="231394" y="222250"/>
                </a:lnTo>
                <a:lnTo>
                  <a:pt x="226567" y="223519"/>
                </a:lnTo>
                <a:lnTo>
                  <a:pt x="221614" y="226060"/>
                </a:lnTo>
                <a:lnTo>
                  <a:pt x="211582" y="228600"/>
                </a:lnTo>
                <a:lnTo>
                  <a:pt x="206501" y="228600"/>
                </a:lnTo>
                <a:lnTo>
                  <a:pt x="201295" y="229869"/>
                </a:lnTo>
                <a:lnTo>
                  <a:pt x="254000" y="229869"/>
                </a:lnTo>
                <a:lnTo>
                  <a:pt x="256412" y="228600"/>
                </a:lnTo>
                <a:lnTo>
                  <a:pt x="259079" y="226060"/>
                </a:lnTo>
                <a:lnTo>
                  <a:pt x="261620" y="224789"/>
                </a:lnTo>
                <a:lnTo>
                  <a:pt x="263906" y="223519"/>
                </a:lnTo>
                <a:lnTo>
                  <a:pt x="266446" y="220979"/>
                </a:lnTo>
                <a:lnTo>
                  <a:pt x="268859" y="219710"/>
                </a:lnTo>
                <a:lnTo>
                  <a:pt x="271017" y="217169"/>
                </a:lnTo>
                <a:lnTo>
                  <a:pt x="273303" y="214629"/>
                </a:lnTo>
                <a:lnTo>
                  <a:pt x="275589" y="213360"/>
                </a:lnTo>
                <a:lnTo>
                  <a:pt x="277875" y="210819"/>
                </a:lnTo>
                <a:lnTo>
                  <a:pt x="280035" y="208279"/>
                </a:lnTo>
                <a:lnTo>
                  <a:pt x="284225" y="204469"/>
                </a:lnTo>
                <a:lnTo>
                  <a:pt x="286258" y="201929"/>
                </a:lnTo>
                <a:lnTo>
                  <a:pt x="290067" y="196850"/>
                </a:lnTo>
                <a:lnTo>
                  <a:pt x="293624" y="191769"/>
                </a:lnTo>
                <a:lnTo>
                  <a:pt x="295275" y="189229"/>
                </a:lnTo>
                <a:lnTo>
                  <a:pt x="299847" y="181610"/>
                </a:lnTo>
                <a:close/>
              </a:path>
              <a:path w="314325" h="313690">
                <a:moveTo>
                  <a:pt x="221869" y="54610"/>
                </a:moveTo>
                <a:lnTo>
                  <a:pt x="160782" y="54610"/>
                </a:lnTo>
                <a:lnTo>
                  <a:pt x="160782" y="88900"/>
                </a:lnTo>
                <a:lnTo>
                  <a:pt x="116459" y="88900"/>
                </a:lnTo>
                <a:lnTo>
                  <a:pt x="116459" y="165100"/>
                </a:lnTo>
                <a:lnTo>
                  <a:pt x="133350" y="165100"/>
                </a:lnTo>
                <a:lnTo>
                  <a:pt x="133350" y="105410"/>
                </a:lnTo>
                <a:lnTo>
                  <a:pt x="177673" y="105410"/>
                </a:lnTo>
                <a:lnTo>
                  <a:pt x="177673" y="72389"/>
                </a:lnTo>
                <a:lnTo>
                  <a:pt x="221869" y="72389"/>
                </a:lnTo>
                <a:lnTo>
                  <a:pt x="221869" y="54610"/>
                </a:lnTo>
                <a:close/>
              </a:path>
              <a:path w="314325" h="313690">
                <a:moveTo>
                  <a:pt x="177673" y="105410"/>
                </a:moveTo>
                <a:lnTo>
                  <a:pt x="160782" y="105410"/>
                </a:lnTo>
                <a:lnTo>
                  <a:pt x="160782" y="165100"/>
                </a:lnTo>
                <a:lnTo>
                  <a:pt x="177673" y="165100"/>
                </a:lnTo>
                <a:lnTo>
                  <a:pt x="177673" y="105410"/>
                </a:lnTo>
                <a:close/>
              </a:path>
              <a:path w="314325" h="313690">
                <a:moveTo>
                  <a:pt x="221869" y="72389"/>
                </a:moveTo>
                <a:lnTo>
                  <a:pt x="204977" y="72389"/>
                </a:lnTo>
                <a:lnTo>
                  <a:pt x="204977" y="165100"/>
                </a:lnTo>
                <a:lnTo>
                  <a:pt x="221869" y="165100"/>
                </a:lnTo>
                <a:lnTo>
                  <a:pt x="221869" y="128269"/>
                </a:lnTo>
                <a:lnTo>
                  <a:pt x="266191" y="128269"/>
                </a:lnTo>
                <a:lnTo>
                  <a:pt x="266191" y="111760"/>
                </a:lnTo>
                <a:lnTo>
                  <a:pt x="221869" y="111760"/>
                </a:lnTo>
                <a:lnTo>
                  <a:pt x="221869" y="72389"/>
                </a:lnTo>
                <a:close/>
              </a:path>
              <a:path w="314325" h="313690">
                <a:moveTo>
                  <a:pt x="266191" y="128269"/>
                </a:moveTo>
                <a:lnTo>
                  <a:pt x="249174" y="128269"/>
                </a:lnTo>
                <a:lnTo>
                  <a:pt x="249174" y="165100"/>
                </a:lnTo>
                <a:lnTo>
                  <a:pt x="266191" y="165100"/>
                </a:lnTo>
                <a:lnTo>
                  <a:pt x="266191" y="128269"/>
                </a:lnTo>
                <a:close/>
              </a:path>
              <a:path w="314325" h="313690">
                <a:moveTo>
                  <a:pt x="254000" y="17779"/>
                </a:moveTo>
                <a:lnTo>
                  <a:pt x="201295" y="17779"/>
                </a:lnTo>
                <a:lnTo>
                  <a:pt x="206501" y="19050"/>
                </a:lnTo>
                <a:lnTo>
                  <a:pt x="211582" y="19050"/>
                </a:lnTo>
                <a:lnTo>
                  <a:pt x="221614" y="21589"/>
                </a:lnTo>
                <a:lnTo>
                  <a:pt x="226567" y="24129"/>
                </a:lnTo>
                <a:lnTo>
                  <a:pt x="231394" y="25400"/>
                </a:lnTo>
                <a:lnTo>
                  <a:pt x="236092" y="27939"/>
                </a:lnTo>
                <a:lnTo>
                  <a:pt x="240791" y="29210"/>
                </a:lnTo>
                <a:lnTo>
                  <a:pt x="249682" y="35560"/>
                </a:lnTo>
                <a:lnTo>
                  <a:pt x="254000" y="38100"/>
                </a:lnTo>
                <a:lnTo>
                  <a:pt x="258063" y="41910"/>
                </a:lnTo>
                <a:lnTo>
                  <a:pt x="262000" y="44450"/>
                </a:lnTo>
                <a:lnTo>
                  <a:pt x="265811" y="48260"/>
                </a:lnTo>
                <a:lnTo>
                  <a:pt x="268859" y="52069"/>
                </a:lnTo>
                <a:lnTo>
                  <a:pt x="271525" y="54610"/>
                </a:lnTo>
                <a:lnTo>
                  <a:pt x="274065" y="57150"/>
                </a:lnTo>
                <a:lnTo>
                  <a:pt x="278891" y="64769"/>
                </a:lnTo>
                <a:lnTo>
                  <a:pt x="281050" y="67310"/>
                </a:lnTo>
                <a:lnTo>
                  <a:pt x="283083" y="71119"/>
                </a:lnTo>
                <a:lnTo>
                  <a:pt x="284988" y="74929"/>
                </a:lnTo>
                <a:lnTo>
                  <a:pt x="286765" y="77469"/>
                </a:lnTo>
                <a:lnTo>
                  <a:pt x="289813" y="85089"/>
                </a:lnTo>
                <a:lnTo>
                  <a:pt x="296841" y="128269"/>
                </a:lnTo>
                <a:lnTo>
                  <a:pt x="296417" y="134619"/>
                </a:lnTo>
                <a:lnTo>
                  <a:pt x="288798" y="165100"/>
                </a:lnTo>
                <a:lnTo>
                  <a:pt x="306959" y="165100"/>
                </a:lnTo>
                <a:lnTo>
                  <a:pt x="307848" y="161289"/>
                </a:lnTo>
                <a:lnTo>
                  <a:pt x="308863" y="158750"/>
                </a:lnTo>
                <a:lnTo>
                  <a:pt x="311150" y="149860"/>
                </a:lnTo>
                <a:lnTo>
                  <a:pt x="312674" y="140969"/>
                </a:lnTo>
                <a:lnTo>
                  <a:pt x="313309" y="135889"/>
                </a:lnTo>
                <a:lnTo>
                  <a:pt x="313613" y="130810"/>
                </a:lnTo>
                <a:lnTo>
                  <a:pt x="313944" y="123189"/>
                </a:lnTo>
                <a:lnTo>
                  <a:pt x="313689" y="118110"/>
                </a:lnTo>
                <a:lnTo>
                  <a:pt x="313309" y="111760"/>
                </a:lnTo>
                <a:lnTo>
                  <a:pt x="312674" y="105410"/>
                </a:lnTo>
                <a:lnTo>
                  <a:pt x="310388" y="93979"/>
                </a:lnTo>
                <a:lnTo>
                  <a:pt x="308863" y="88900"/>
                </a:lnTo>
                <a:lnTo>
                  <a:pt x="307848" y="85089"/>
                </a:lnTo>
                <a:lnTo>
                  <a:pt x="306959" y="82550"/>
                </a:lnTo>
                <a:lnTo>
                  <a:pt x="304926" y="77469"/>
                </a:lnTo>
                <a:lnTo>
                  <a:pt x="303784" y="74929"/>
                </a:lnTo>
                <a:lnTo>
                  <a:pt x="302513" y="72389"/>
                </a:lnTo>
                <a:lnTo>
                  <a:pt x="301244" y="68579"/>
                </a:lnTo>
                <a:lnTo>
                  <a:pt x="277875" y="36829"/>
                </a:lnTo>
                <a:lnTo>
                  <a:pt x="273303" y="31750"/>
                </a:lnTo>
                <a:lnTo>
                  <a:pt x="271017" y="30479"/>
                </a:lnTo>
                <a:lnTo>
                  <a:pt x="268859" y="27939"/>
                </a:lnTo>
                <a:lnTo>
                  <a:pt x="266446" y="26669"/>
                </a:lnTo>
                <a:lnTo>
                  <a:pt x="263906" y="24129"/>
                </a:lnTo>
                <a:lnTo>
                  <a:pt x="261620" y="22860"/>
                </a:lnTo>
                <a:lnTo>
                  <a:pt x="259079" y="21589"/>
                </a:lnTo>
                <a:lnTo>
                  <a:pt x="256412" y="19050"/>
                </a:lnTo>
                <a:lnTo>
                  <a:pt x="254000" y="17779"/>
                </a:lnTo>
                <a:close/>
              </a:path>
              <a:path w="314325" h="313690">
                <a:moveTo>
                  <a:pt x="208914" y="1269"/>
                </a:moveTo>
                <a:lnTo>
                  <a:pt x="172338" y="1269"/>
                </a:lnTo>
                <a:lnTo>
                  <a:pt x="169417" y="2539"/>
                </a:lnTo>
                <a:lnTo>
                  <a:pt x="211962" y="2539"/>
                </a:lnTo>
                <a:lnTo>
                  <a:pt x="208914" y="1269"/>
                </a:lnTo>
                <a:close/>
              </a:path>
              <a:path w="314325" h="313690">
                <a:moveTo>
                  <a:pt x="196850" y="0"/>
                </a:moveTo>
                <a:lnTo>
                  <a:pt x="184531" y="0"/>
                </a:lnTo>
                <a:lnTo>
                  <a:pt x="175387" y="1269"/>
                </a:lnTo>
                <a:lnTo>
                  <a:pt x="205866" y="1269"/>
                </a:lnTo>
                <a:lnTo>
                  <a:pt x="196850" y="0"/>
                </a:lnTo>
                <a:close/>
              </a:path>
            </a:pathLst>
          </a:custGeom>
          <a:solidFill>
            <a:srgbClr val="2F5F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88847" y="3746042"/>
            <a:ext cx="1135380" cy="1135380"/>
          </a:xfrm>
          <a:custGeom>
            <a:avLst/>
            <a:gdLst/>
            <a:ahLst/>
            <a:cxnLst/>
            <a:rect l="l" t="t" r="r" b="b"/>
            <a:pathLst>
              <a:path w="1135379" h="1135379">
                <a:moveTo>
                  <a:pt x="0" y="1135379"/>
                </a:moveTo>
                <a:lnTo>
                  <a:pt x="1135379" y="1135379"/>
                </a:lnTo>
                <a:lnTo>
                  <a:pt x="1135379" y="0"/>
                </a:lnTo>
                <a:lnTo>
                  <a:pt x="0" y="0"/>
                </a:lnTo>
                <a:lnTo>
                  <a:pt x="0" y="11353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61871" y="3842056"/>
            <a:ext cx="528955" cy="528955"/>
          </a:xfrm>
          <a:custGeom>
            <a:avLst/>
            <a:gdLst/>
            <a:ahLst/>
            <a:cxnLst/>
            <a:rect l="l" t="t" r="r" b="b"/>
            <a:pathLst>
              <a:path w="528954" h="528954">
                <a:moveTo>
                  <a:pt x="0" y="528827"/>
                </a:moveTo>
                <a:lnTo>
                  <a:pt x="528827" y="528827"/>
                </a:lnTo>
                <a:lnTo>
                  <a:pt x="528827" y="0"/>
                </a:lnTo>
                <a:lnTo>
                  <a:pt x="0" y="0"/>
                </a:lnTo>
                <a:lnTo>
                  <a:pt x="0" y="5288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488847" y="4413048"/>
            <a:ext cx="113538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177165"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Innovation 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ecosystem</a:t>
            </a:r>
            <a:r>
              <a:rPr sz="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and  networking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27402" y="3910126"/>
            <a:ext cx="396240" cy="393700"/>
          </a:xfrm>
          <a:custGeom>
            <a:avLst/>
            <a:gdLst/>
            <a:ahLst/>
            <a:cxnLst/>
            <a:rect l="l" t="t" r="r" b="b"/>
            <a:pathLst>
              <a:path w="396239" h="393700">
                <a:moveTo>
                  <a:pt x="396240" y="0"/>
                </a:moveTo>
                <a:lnTo>
                  <a:pt x="0" y="0"/>
                </a:lnTo>
                <a:lnTo>
                  <a:pt x="0" y="393700"/>
                </a:lnTo>
                <a:lnTo>
                  <a:pt x="396240" y="393700"/>
                </a:lnTo>
                <a:lnTo>
                  <a:pt x="396240" y="377190"/>
                </a:lnTo>
                <a:lnTo>
                  <a:pt x="16891" y="377190"/>
                </a:lnTo>
                <a:lnTo>
                  <a:pt x="16891" y="181610"/>
                </a:lnTo>
                <a:lnTo>
                  <a:pt x="51513" y="181610"/>
                </a:lnTo>
                <a:lnTo>
                  <a:pt x="16891" y="161290"/>
                </a:lnTo>
                <a:lnTo>
                  <a:pt x="16891" y="67310"/>
                </a:lnTo>
                <a:lnTo>
                  <a:pt x="50441" y="67310"/>
                </a:lnTo>
                <a:lnTo>
                  <a:pt x="16891" y="46990"/>
                </a:lnTo>
                <a:lnTo>
                  <a:pt x="16891" y="16510"/>
                </a:lnTo>
                <a:lnTo>
                  <a:pt x="396240" y="16510"/>
                </a:lnTo>
                <a:lnTo>
                  <a:pt x="396240" y="0"/>
                </a:lnTo>
                <a:close/>
              </a:path>
              <a:path w="396239" h="393700">
                <a:moveTo>
                  <a:pt x="396240" y="162560"/>
                </a:moveTo>
                <a:lnTo>
                  <a:pt x="379349" y="162560"/>
                </a:lnTo>
                <a:lnTo>
                  <a:pt x="379349" y="377190"/>
                </a:lnTo>
                <a:lnTo>
                  <a:pt x="396240" y="377190"/>
                </a:lnTo>
                <a:lnTo>
                  <a:pt x="396240" y="162560"/>
                </a:lnTo>
                <a:close/>
              </a:path>
              <a:path w="396239" h="393700">
                <a:moveTo>
                  <a:pt x="51513" y="181610"/>
                </a:moveTo>
                <a:lnTo>
                  <a:pt x="16891" y="181610"/>
                </a:lnTo>
                <a:lnTo>
                  <a:pt x="57912" y="204470"/>
                </a:lnTo>
                <a:lnTo>
                  <a:pt x="63754" y="237490"/>
                </a:lnTo>
                <a:lnTo>
                  <a:pt x="64262" y="240030"/>
                </a:lnTo>
                <a:lnTo>
                  <a:pt x="64770" y="241300"/>
                </a:lnTo>
                <a:lnTo>
                  <a:pt x="65405" y="243840"/>
                </a:lnTo>
                <a:lnTo>
                  <a:pt x="66167" y="246380"/>
                </a:lnTo>
                <a:lnTo>
                  <a:pt x="66929" y="247650"/>
                </a:lnTo>
                <a:lnTo>
                  <a:pt x="68707" y="251460"/>
                </a:lnTo>
                <a:lnTo>
                  <a:pt x="69850" y="254000"/>
                </a:lnTo>
                <a:lnTo>
                  <a:pt x="70993" y="255270"/>
                </a:lnTo>
                <a:lnTo>
                  <a:pt x="72136" y="257810"/>
                </a:lnTo>
                <a:lnTo>
                  <a:pt x="74803" y="260350"/>
                </a:lnTo>
                <a:lnTo>
                  <a:pt x="76200" y="262890"/>
                </a:lnTo>
                <a:lnTo>
                  <a:pt x="79248" y="265430"/>
                </a:lnTo>
                <a:lnTo>
                  <a:pt x="80899" y="266700"/>
                </a:lnTo>
                <a:lnTo>
                  <a:pt x="79248" y="269240"/>
                </a:lnTo>
                <a:lnTo>
                  <a:pt x="77851" y="270510"/>
                </a:lnTo>
                <a:lnTo>
                  <a:pt x="76581" y="273050"/>
                </a:lnTo>
                <a:lnTo>
                  <a:pt x="75438" y="274320"/>
                </a:lnTo>
                <a:lnTo>
                  <a:pt x="74676" y="276860"/>
                </a:lnTo>
                <a:lnTo>
                  <a:pt x="74041" y="279400"/>
                </a:lnTo>
                <a:lnTo>
                  <a:pt x="73533" y="281940"/>
                </a:lnTo>
                <a:lnTo>
                  <a:pt x="73533" y="288290"/>
                </a:lnTo>
                <a:lnTo>
                  <a:pt x="74041" y="290830"/>
                </a:lnTo>
                <a:lnTo>
                  <a:pt x="75565" y="295910"/>
                </a:lnTo>
                <a:lnTo>
                  <a:pt x="76835" y="297180"/>
                </a:lnTo>
                <a:lnTo>
                  <a:pt x="78105" y="299720"/>
                </a:lnTo>
                <a:lnTo>
                  <a:pt x="79629" y="300990"/>
                </a:lnTo>
                <a:lnTo>
                  <a:pt x="125095" y="349250"/>
                </a:lnTo>
                <a:lnTo>
                  <a:pt x="126746" y="351790"/>
                </a:lnTo>
                <a:lnTo>
                  <a:pt x="128651" y="353060"/>
                </a:lnTo>
                <a:lnTo>
                  <a:pt x="132715" y="355600"/>
                </a:lnTo>
                <a:lnTo>
                  <a:pt x="135001" y="356870"/>
                </a:lnTo>
                <a:lnTo>
                  <a:pt x="139827" y="358140"/>
                </a:lnTo>
                <a:lnTo>
                  <a:pt x="148590" y="358140"/>
                </a:lnTo>
                <a:lnTo>
                  <a:pt x="150749" y="356870"/>
                </a:lnTo>
                <a:lnTo>
                  <a:pt x="152908" y="356870"/>
                </a:lnTo>
                <a:lnTo>
                  <a:pt x="154813" y="355600"/>
                </a:lnTo>
                <a:lnTo>
                  <a:pt x="156845" y="354330"/>
                </a:lnTo>
                <a:lnTo>
                  <a:pt x="158750" y="353060"/>
                </a:lnTo>
                <a:lnTo>
                  <a:pt x="172180" y="341630"/>
                </a:lnTo>
                <a:lnTo>
                  <a:pt x="142748" y="341630"/>
                </a:lnTo>
                <a:lnTo>
                  <a:pt x="141859" y="340360"/>
                </a:lnTo>
                <a:lnTo>
                  <a:pt x="139573" y="340360"/>
                </a:lnTo>
                <a:lnTo>
                  <a:pt x="138938" y="339090"/>
                </a:lnTo>
                <a:lnTo>
                  <a:pt x="138303" y="339090"/>
                </a:lnTo>
                <a:lnTo>
                  <a:pt x="137668" y="337820"/>
                </a:lnTo>
                <a:lnTo>
                  <a:pt x="92075" y="290830"/>
                </a:lnTo>
                <a:lnTo>
                  <a:pt x="91694" y="289560"/>
                </a:lnTo>
                <a:lnTo>
                  <a:pt x="91186" y="289560"/>
                </a:lnTo>
                <a:lnTo>
                  <a:pt x="90805" y="288290"/>
                </a:lnTo>
                <a:lnTo>
                  <a:pt x="90551" y="287020"/>
                </a:lnTo>
                <a:lnTo>
                  <a:pt x="90170" y="285750"/>
                </a:lnTo>
                <a:lnTo>
                  <a:pt x="90297" y="283210"/>
                </a:lnTo>
                <a:lnTo>
                  <a:pt x="90678" y="281940"/>
                </a:lnTo>
                <a:lnTo>
                  <a:pt x="90932" y="281940"/>
                </a:lnTo>
                <a:lnTo>
                  <a:pt x="91440" y="280670"/>
                </a:lnTo>
                <a:lnTo>
                  <a:pt x="91821" y="279400"/>
                </a:lnTo>
                <a:lnTo>
                  <a:pt x="92964" y="279400"/>
                </a:lnTo>
                <a:lnTo>
                  <a:pt x="95504" y="276860"/>
                </a:lnTo>
                <a:lnTo>
                  <a:pt x="130405" y="276860"/>
                </a:lnTo>
                <a:lnTo>
                  <a:pt x="97917" y="259080"/>
                </a:lnTo>
                <a:lnTo>
                  <a:pt x="85344" y="246380"/>
                </a:lnTo>
                <a:lnTo>
                  <a:pt x="84328" y="245110"/>
                </a:lnTo>
                <a:lnTo>
                  <a:pt x="83566" y="243840"/>
                </a:lnTo>
                <a:lnTo>
                  <a:pt x="82677" y="241300"/>
                </a:lnTo>
                <a:lnTo>
                  <a:pt x="81915" y="240030"/>
                </a:lnTo>
                <a:lnTo>
                  <a:pt x="81407" y="237490"/>
                </a:lnTo>
                <a:lnTo>
                  <a:pt x="80772" y="236220"/>
                </a:lnTo>
                <a:lnTo>
                  <a:pt x="80391" y="234950"/>
                </a:lnTo>
                <a:lnTo>
                  <a:pt x="73152" y="194310"/>
                </a:lnTo>
                <a:lnTo>
                  <a:pt x="51513" y="181610"/>
                </a:lnTo>
                <a:close/>
              </a:path>
              <a:path w="396239" h="393700">
                <a:moveTo>
                  <a:pt x="236474" y="345440"/>
                </a:moveTo>
                <a:lnTo>
                  <a:pt x="221488" y="345440"/>
                </a:lnTo>
                <a:lnTo>
                  <a:pt x="223012" y="346710"/>
                </a:lnTo>
                <a:lnTo>
                  <a:pt x="234950" y="346710"/>
                </a:lnTo>
                <a:lnTo>
                  <a:pt x="236474" y="345440"/>
                </a:lnTo>
                <a:close/>
              </a:path>
              <a:path w="396239" h="393700">
                <a:moveTo>
                  <a:pt x="223231" y="327660"/>
                </a:moveTo>
                <a:lnTo>
                  <a:pt x="188595" y="327660"/>
                </a:lnTo>
                <a:lnTo>
                  <a:pt x="217170" y="344170"/>
                </a:lnTo>
                <a:lnTo>
                  <a:pt x="218567" y="344170"/>
                </a:lnTo>
                <a:lnTo>
                  <a:pt x="220091" y="345440"/>
                </a:lnTo>
                <a:lnTo>
                  <a:pt x="239141" y="345440"/>
                </a:lnTo>
                <a:lnTo>
                  <a:pt x="241681" y="344170"/>
                </a:lnTo>
                <a:lnTo>
                  <a:pt x="242951" y="342900"/>
                </a:lnTo>
                <a:lnTo>
                  <a:pt x="245237" y="340360"/>
                </a:lnTo>
                <a:lnTo>
                  <a:pt x="246380" y="340360"/>
                </a:lnTo>
                <a:lnTo>
                  <a:pt x="247269" y="339090"/>
                </a:lnTo>
                <a:lnTo>
                  <a:pt x="248285" y="337820"/>
                </a:lnTo>
                <a:lnTo>
                  <a:pt x="249174" y="336550"/>
                </a:lnTo>
                <a:lnTo>
                  <a:pt x="256215" y="330200"/>
                </a:lnTo>
                <a:lnTo>
                  <a:pt x="226822" y="330200"/>
                </a:lnTo>
                <a:lnTo>
                  <a:pt x="226314" y="328930"/>
                </a:lnTo>
                <a:lnTo>
                  <a:pt x="225552" y="328930"/>
                </a:lnTo>
                <a:lnTo>
                  <a:pt x="223231" y="327660"/>
                </a:lnTo>
                <a:close/>
              </a:path>
              <a:path w="396239" h="393700">
                <a:moveTo>
                  <a:pt x="130405" y="276860"/>
                </a:moveTo>
                <a:lnTo>
                  <a:pt x="95504" y="276860"/>
                </a:lnTo>
                <a:lnTo>
                  <a:pt x="172847" y="318770"/>
                </a:lnTo>
                <a:lnTo>
                  <a:pt x="149479" y="339090"/>
                </a:lnTo>
                <a:lnTo>
                  <a:pt x="148844" y="339090"/>
                </a:lnTo>
                <a:lnTo>
                  <a:pt x="148082" y="340360"/>
                </a:lnTo>
                <a:lnTo>
                  <a:pt x="146685" y="340360"/>
                </a:lnTo>
                <a:lnTo>
                  <a:pt x="145923" y="341630"/>
                </a:lnTo>
                <a:lnTo>
                  <a:pt x="172180" y="341630"/>
                </a:lnTo>
                <a:lnTo>
                  <a:pt x="188595" y="327660"/>
                </a:lnTo>
                <a:lnTo>
                  <a:pt x="223231" y="327660"/>
                </a:lnTo>
                <a:lnTo>
                  <a:pt x="130405" y="276860"/>
                </a:lnTo>
                <a:close/>
              </a:path>
              <a:path w="396239" h="393700">
                <a:moveTo>
                  <a:pt x="240037" y="189230"/>
                </a:moveTo>
                <a:lnTo>
                  <a:pt x="199390" y="189230"/>
                </a:lnTo>
                <a:lnTo>
                  <a:pt x="202565" y="190500"/>
                </a:lnTo>
                <a:lnTo>
                  <a:pt x="208915" y="191770"/>
                </a:lnTo>
                <a:lnTo>
                  <a:pt x="212090" y="193040"/>
                </a:lnTo>
                <a:lnTo>
                  <a:pt x="215265" y="195580"/>
                </a:lnTo>
                <a:lnTo>
                  <a:pt x="218567" y="196850"/>
                </a:lnTo>
                <a:lnTo>
                  <a:pt x="315976" y="247650"/>
                </a:lnTo>
                <a:lnTo>
                  <a:pt x="316865" y="247650"/>
                </a:lnTo>
                <a:lnTo>
                  <a:pt x="317246" y="248920"/>
                </a:lnTo>
                <a:lnTo>
                  <a:pt x="317373" y="250190"/>
                </a:lnTo>
                <a:lnTo>
                  <a:pt x="316992" y="251460"/>
                </a:lnTo>
                <a:lnTo>
                  <a:pt x="316738" y="252730"/>
                </a:lnTo>
                <a:lnTo>
                  <a:pt x="316484" y="252730"/>
                </a:lnTo>
                <a:lnTo>
                  <a:pt x="236093" y="325120"/>
                </a:lnTo>
                <a:lnTo>
                  <a:pt x="235331" y="326390"/>
                </a:lnTo>
                <a:lnTo>
                  <a:pt x="234950" y="327660"/>
                </a:lnTo>
                <a:lnTo>
                  <a:pt x="234569" y="327660"/>
                </a:lnTo>
                <a:lnTo>
                  <a:pt x="233426" y="328930"/>
                </a:lnTo>
                <a:lnTo>
                  <a:pt x="232283" y="328930"/>
                </a:lnTo>
                <a:lnTo>
                  <a:pt x="231013" y="330200"/>
                </a:lnTo>
                <a:lnTo>
                  <a:pt x="256215" y="330200"/>
                </a:lnTo>
                <a:lnTo>
                  <a:pt x="328041" y="265430"/>
                </a:lnTo>
                <a:lnTo>
                  <a:pt x="329692" y="262890"/>
                </a:lnTo>
                <a:lnTo>
                  <a:pt x="331216" y="260350"/>
                </a:lnTo>
                <a:lnTo>
                  <a:pt x="332232" y="259080"/>
                </a:lnTo>
                <a:lnTo>
                  <a:pt x="333121" y="256540"/>
                </a:lnTo>
                <a:lnTo>
                  <a:pt x="333756" y="254000"/>
                </a:lnTo>
                <a:lnTo>
                  <a:pt x="334264" y="252730"/>
                </a:lnTo>
                <a:lnTo>
                  <a:pt x="332232" y="241300"/>
                </a:lnTo>
                <a:lnTo>
                  <a:pt x="331089" y="238760"/>
                </a:lnTo>
                <a:lnTo>
                  <a:pt x="329692" y="237490"/>
                </a:lnTo>
                <a:lnTo>
                  <a:pt x="328295" y="234950"/>
                </a:lnTo>
                <a:lnTo>
                  <a:pt x="326517" y="233680"/>
                </a:lnTo>
                <a:lnTo>
                  <a:pt x="324612" y="232410"/>
                </a:lnTo>
                <a:lnTo>
                  <a:pt x="324986" y="223520"/>
                </a:lnTo>
                <a:lnTo>
                  <a:pt x="307975" y="223520"/>
                </a:lnTo>
                <a:lnTo>
                  <a:pt x="240037" y="189230"/>
                </a:lnTo>
                <a:close/>
              </a:path>
              <a:path w="396239" h="393700">
                <a:moveTo>
                  <a:pt x="233299" y="101600"/>
                </a:moveTo>
                <a:lnTo>
                  <a:pt x="172339" y="101600"/>
                </a:lnTo>
                <a:lnTo>
                  <a:pt x="174752" y="102870"/>
                </a:lnTo>
                <a:lnTo>
                  <a:pt x="176784" y="102870"/>
                </a:lnTo>
                <a:lnTo>
                  <a:pt x="179070" y="104140"/>
                </a:lnTo>
                <a:lnTo>
                  <a:pt x="183388" y="106680"/>
                </a:lnTo>
                <a:lnTo>
                  <a:pt x="186690" y="107950"/>
                </a:lnTo>
                <a:lnTo>
                  <a:pt x="102235" y="181610"/>
                </a:lnTo>
                <a:lnTo>
                  <a:pt x="98425" y="186690"/>
                </a:lnTo>
                <a:lnTo>
                  <a:pt x="96774" y="189230"/>
                </a:lnTo>
                <a:lnTo>
                  <a:pt x="95504" y="190500"/>
                </a:lnTo>
                <a:lnTo>
                  <a:pt x="94234" y="193040"/>
                </a:lnTo>
                <a:lnTo>
                  <a:pt x="93472" y="196850"/>
                </a:lnTo>
                <a:lnTo>
                  <a:pt x="92837" y="199390"/>
                </a:lnTo>
                <a:lnTo>
                  <a:pt x="92456" y="201930"/>
                </a:lnTo>
                <a:lnTo>
                  <a:pt x="92413" y="205740"/>
                </a:lnTo>
                <a:lnTo>
                  <a:pt x="92583" y="208280"/>
                </a:lnTo>
                <a:lnTo>
                  <a:pt x="99568" y="222250"/>
                </a:lnTo>
                <a:lnTo>
                  <a:pt x="100584" y="223520"/>
                </a:lnTo>
                <a:lnTo>
                  <a:pt x="101727" y="224790"/>
                </a:lnTo>
                <a:lnTo>
                  <a:pt x="102743" y="226060"/>
                </a:lnTo>
                <a:lnTo>
                  <a:pt x="103886" y="227330"/>
                </a:lnTo>
                <a:lnTo>
                  <a:pt x="105029" y="227330"/>
                </a:lnTo>
                <a:lnTo>
                  <a:pt x="106299" y="228600"/>
                </a:lnTo>
                <a:lnTo>
                  <a:pt x="111379" y="231140"/>
                </a:lnTo>
                <a:lnTo>
                  <a:pt x="114046" y="231140"/>
                </a:lnTo>
                <a:lnTo>
                  <a:pt x="116840" y="232410"/>
                </a:lnTo>
                <a:lnTo>
                  <a:pt x="127889" y="232410"/>
                </a:lnTo>
                <a:lnTo>
                  <a:pt x="130683" y="231140"/>
                </a:lnTo>
                <a:lnTo>
                  <a:pt x="133223" y="229870"/>
                </a:lnTo>
                <a:lnTo>
                  <a:pt x="134493" y="229870"/>
                </a:lnTo>
                <a:lnTo>
                  <a:pt x="135890" y="228600"/>
                </a:lnTo>
                <a:lnTo>
                  <a:pt x="137033" y="228600"/>
                </a:lnTo>
                <a:lnTo>
                  <a:pt x="138303" y="227330"/>
                </a:lnTo>
                <a:lnTo>
                  <a:pt x="140716" y="226060"/>
                </a:lnTo>
                <a:lnTo>
                  <a:pt x="151936" y="215900"/>
                </a:lnTo>
                <a:lnTo>
                  <a:pt x="117221" y="215900"/>
                </a:lnTo>
                <a:lnTo>
                  <a:pt x="116078" y="214630"/>
                </a:lnTo>
                <a:lnTo>
                  <a:pt x="114046" y="213360"/>
                </a:lnTo>
                <a:lnTo>
                  <a:pt x="113157" y="212090"/>
                </a:lnTo>
                <a:lnTo>
                  <a:pt x="111506" y="210820"/>
                </a:lnTo>
                <a:lnTo>
                  <a:pt x="110871" y="209550"/>
                </a:lnTo>
                <a:lnTo>
                  <a:pt x="110363" y="209550"/>
                </a:lnTo>
                <a:lnTo>
                  <a:pt x="109601" y="207010"/>
                </a:lnTo>
                <a:lnTo>
                  <a:pt x="109347" y="205740"/>
                </a:lnTo>
                <a:lnTo>
                  <a:pt x="109220" y="204470"/>
                </a:lnTo>
                <a:lnTo>
                  <a:pt x="109474" y="201930"/>
                </a:lnTo>
                <a:lnTo>
                  <a:pt x="109728" y="200660"/>
                </a:lnTo>
                <a:lnTo>
                  <a:pt x="110109" y="199390"/>
                </a:lnTo>
                <a:lnTo>
                  <a:pt x="111125" y="196850"/>
                </a:lnTo>
                <a:lnTo>
                  <a:pt x="111887" y="196850"/>
                </a:lnTo>
                <a:lnTo>
                  <a:pt x="112522" y="195580"/>
                </a:lnTo>
                <a:lnTo>
                  <a:pt x="113411" y="194310"/>
                </a:lnTo>
                <a:lnTo>
                  <a:pt x="198374" y="120650"/>
                </a:lnTo>
                <a:lnTo>
                  <a:pt x="199771" y="119380"/>
                </a:lnTo>
                <a:lnTo>
                  <a:pt x="201295" y="118110"/>
                </a:lnTo>
                <a:lnTo>
                  <a:pt x="204597" y="116840"/>
                </a:lnTo>
                <a:lnTo>
                  <a:pt x="206248" y="115570"/>
                </a:lnTo>
                <a:lnTo>
                  <a:pt x="209804" y="115570"/>
                </a:lnTo>
                <a:lnTo>
                  <a:pt x="211582" y="114300"/>
                </a:lnTo>
                <a:lnTo>
                  <a:pt x="275475" y="114300"/>
                </a:lnTo>
                <a:lnTo>
                  <a:pt x="279991" y="110490"/>
                </a:lnTo>
                <a:lnTo>
                  <a:pt x="253365" y="110490"/>
                </a:lnTo>
                <a:lnTo>
                  <a:pt x="233299" y="101600"/>
                </a:lnTo>
                <a:close/>
              </a:path>
              <a:path w="396239" h="393700">
                <a:moveTo>
                  <a:pt x="396240" y="26670"/>
                </a:moveTo>
                <a:lnTo>
                  <a:pt x="379349" y="26670"/>
                </a:lnTo>
                <a:lnTo>
                  <a:pt x="379349" y="140970"/>
                </a:lnTo>
                <a:lnTo>
                  <a:pt x="308991" y="199390"/>
                </a:lnTo>
                <a:lnTo>
                  <a:pt x="307975" y="223520"/>
                </a:lnTo>
                <a:lnTo>
                  <a:pt x="324986" y="223520"/>
                </a:lnTo>
                <a:lnTo>
                  <a:pt x="325628" y="208280"/>
                </a:lnTo>
                <a:lnTo>
                  <a:pt x="379349" y="162560"/>
                </a:lnTo>
                <a:lnTo>
                  <a:pt x="396240" y="162560"/>
                </a:lnTo>
                <a:lnTo>
                  <a:pt x="396240" y="26670"/>
                </a:lnTo>
                <a:close/>
              </a:path>
              <a:path w="396239" h="393700">
                <a:moveTo>
                  <a:pt x="209550" y="173990"/>
                </a:moveTo>
                <a:lnTo>
                  <a:pt x="181356" y="173990"/>
                </a:lnTo>
                <a:lnTo>
                  <a:pt x="179197" y="175260"/>
                </a:lnTo>
                <a:lnTo>
                  <a:pt x="177038" y="175260"/>
                </a:lnTo>
                <a:lnTo>
                  <a:pt x="175006" y="176530"/>
                </a:lnTo>
                <a:lnTo>
                  <a:pt x="173101" y="177800"/>
                </a:lnTo>
                <a:lnTo>
                  <a:pt x="170942" y="179070"/>
                </a:lnTo>
                <a:lnTo>
                  <a:pt x="168910" y="179070"/>
                </a:lnTo>
                <a:lnTo>
                  <a:pt x="166878" y="180340"/>
                </a:lnTo>
                <a:lnTo>
                  <a:pt x="164846" y="182880"/>
                </a:lnTo>
                <a:lnTo>
                  <a:pt x="162941" y="184150"/>
                </a:lnTo>
                <a:lnTo>
                  <a:pt x="159004" y="186690"/>
                </a:lnTo>
                <a:lnTo>
                  <a:pt x="129413" y="213360"/>
                </a:lnTo>
                <a:lnTo>
                  <a:pt x="128524" y="213360"/>
                </a:lnTo>
                <a:lnTo>
                  <a:pt x="127508" y="214630"/>
                </a:lnTo>
                <a:lnTo>
                  <a:pt x="126365" y="214630"/>
                </a:lnTo>
                <a:lnTo>
                  <a:pt x="125349" y="215900"/>
                </a:lnTo>
                <a:lnTo>
                  <a:pt x="151936" y="215900"/>
                </a:lnTo>
                <a:lnTo>
                  <a:pt x="172974" y="196850"/>
                </a:lnTo>
                <a:lnTo>
                  <a:pt x="175768" y="195580"/>
                </a:lnTo>
                <a:lnTo>
                  <a:pt x="178562" y="193040"/>
                </a:lnTo>
                <a:lnTo>
                  <a:pt x="181610" y="191770"/>
                </a:lnTo>
                <a:lnTo>
                  <a:pt x="184404" y="190500"/>
                </a:lnTo>
                <a:lnTo>
                  <a:pt x="187325" y="190500"/>
                </a:lnTo>
                <a:lnTo>
                  <a:pt x="188849" y="189230"/>
                </a:lnTo>
                <a:lnTo>
                  <a:pt x="240037" y="189230"/>
                </a:lnTo>
                <a:lnTo>
                  <a:pt x="227457" y="182880"/>
                </a:lnTo>
                <a:lnTo>
                  <a:pt x="225171" y="181610"/>
                </a:lnTo>
                <a:lnTo>
                  <a:pt x="223012" y="180340"/>
                </a:lnTo>
                <a:lnTo>
                  <a:pt x="218440" y="177800"/>
                </a:lnTo>
                <a:lnTo>
                  <a:pt x="216281" y="176530"/>
                </a:lnTo>
                <a:lnTo>
                  <a:pt x="213995" y="176530"/>
                </a:lnTo>
                <a:lnTo>
                  <a:pt x="211709" y="175260"/>
                </a:lnTo>
                <a:lnTo>
                  <a:pt x="209550" y="173990"/>
                </a:lnTo>
                <a:close/>
              </a:path>
              <a:path w="396239" h="393700">
                <a:moveTo>
                  <a:pt x="202819" y="172720"/>
                </a:moveTo>
                <a:lnTo>
                  <a:pt x="185547" y="172720"/>
                </a:lnTo>
                <a:lnTo>
                  <a:pt x="183388" y="173990"/>
                </a:lnTo>
                <a:lnTo>
                  <a:pt x="205105" y="173990"/>
                </a:lnTo>
                <a:lnTo>
                  <a:pt x="202819" y="172720"/>
                </a:lnTo>
                <a:close/>
              </a:path>
              <a:path w="396239" h="393700">
                <a:moveTo>
                  <a:pt x="275475" y="114300"/>
                </a:moveTo>
                <a:lnTo>
                  <a:pt x="218948" y="114300"/>
                </a:lnTo>
                <a:lnTo>
                  <a:pt x="220853" y="115570"/>
                </a:lnTo>
                <a:lnTo>
                  <a:pt x="224409" y="115570"/>
                </a:lnTo>
                <a:lnTo>
                  <a:pt x="226187" y="116840"/>
                </a:lnTo>
                <a:lnTo>
                  <a:pt x="255905" y="130810"/>
                </a:lnTo>
                <a:lnTo>
                  <a:pt x="275475" y="114300"/>
                </a:lnTo>
                <a:close/>
              </a:path>
              <a:path w="396239" h="393700">
                <a:moveTo>
                  <a:pt x="50441" y="67310"/>
                </a:moveTo>
                <a:lnTo>
                  <a:pt x="16891" y="67310"/>
                </a:lnTo>
                <a:lnTo>
                  <a:pt x="110363" y="123190"/>
                </a:lnTo>
                <a:lnTo>
                  <a:pt x="147320" y="105410"/>
                </a:lnTo>
                <a:lnTo>
                  <a:pt x="149479" y="104140"/>
                </a:lnTo>
                <a:lnTo>
                  <a:pt x="111252" y="104140"/>
                </a:lnTo>
                <a:lnTo>
                  <a:pt x="50441" y="67310"/>
                </a:lnTo>
                <a:close/>
              </a:path>
              <a:path w="396239" h="393700">
                <a:moveTo>
                  <a:pt x="396240" y="16510"/>
                </a:moveTo>
                <a:lnTo>
                  <a:pt x="365633" y="16510"/>
                </a:lnTo>
                <a:lnTo>
                  <a:pt x="253365" y="110490"/>
                </a:lnTo>
                <a:lnTo>
                  <a:pt x="279991" y="110490"/>
                </a:lnTo>
                <a:lnTo>
                  <a:pt x="379349" y="26670"/>
                </a:lnTo>
                <a:lnTo>
                  <a:pt x="396240" y="26670"/>
                </a:lnTo>
                <a:lnTo>
                  <a:pt x="396240" y="16510"/>
                </a:lnTo>
                <a:close/>
              </a:path>
              <a:path w="396239" h="393700">
                <a:moveTo>
                  <a:pt x="172847" y="85090"/>
                </a:moveTo>
                <a:lnTo>
                  <a:pt x="152908" y="85090"/>
                </a:lnTo>
                <a:lnTo>
                  <a:pt x="149479" y="86360"/>
                </a:lnTo>
                <a:lnTo>
                  <a:pt x="139954" y="90170"/>
                </a:lnTo>
                <a:lnTo>
                  <a:pt x="111252" y="104140"/>
                </a:lnTo>
                <a:lnTo>
                  <a:pt x="149479" y="104140"/>
                </a:lnTo>
                <a:lnTo>
                  <a:pt x="151765" y="102870"/>
                </a:lnTo>
                <a:lnTo>
                  <a:pt x="154051" y="102870"/>
                </a:lnTo>
                <a:lnTo>
                  <a:pt x="156337" y="101600"/>
                </a:lnTo>
                <a:lnTo>
                  <a:pt x="233299" y="101600"/>
                </a:lnTo>
                <a:lnTo>
                  <a:pt x="229743" y="100330"/>
                </a:lnTo>
                <a:lnTo>
                  <a:pt x="228092" y="100330"/>
                </a:lnTo>
                <a:lnTo>
                  <a:pt x="226314" y="99060"/>
                </a:lnTo>
                <a:lnTo>
                  <a:pt x="204216" y="99060"/>
                </a:lnTo>
                <a:lnTo>
                  <a:pt x="191770" y="91440"/>
                </a:lnTo>
                <a:lnTo>
                  <a:pt x="182626" y="87630"/>
                </a:lnTo>
                <a:lnTo>
                  <a:pt x="179324" y="86360"/>
                </a:lnTo>
                <a:lnTo>
                  <a:pt x="176149" y="86360"/>
                </a:lnTo>
                <a:lnTo>
                  <a:pt x="172847" y="85090"/>
                </a:lnTo>
                <a:close/>
              </a:path>
              <a:path w="396239" h="393700">
                <a:moveTo>
                  <a:pt x="222631" y="97790"/>
                </a:moveTo>
                <a:lnTo>
                  <a:pt x="207772" y="97790"/>
                </a:lnTo>
                <a:lnTo>
                  <a:pt x="205994" y="99060"/>
                </a:lnTo>
                <a:lnTo>
                  <a:pt x="224409" y="99060"/>
                </a:lnTo>
                <a:lnTo>
                  <a:pt x="222631" y="97790"/>
                </a:lnTo>
                <a:close/>
              </a:path>
              <a:path w="396239" h="393700">
                <a:moveTo>
                  <a:pt x="162941" y="83820"/>
                </a:moveTo>
                <a:lnTo>
                  <a:pt x="159512" y="85090"/>
                </a:lnTo>
                <a:lnTo>
                  <a:pt x="166243" y="85090"/>
                </a:lnTo>
                <a:lnTo>
                  <a:pt x="162941" y="8382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680614" y="1507015"/>
            <a:ext cx="2847340" cy="108516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510" rIns="0" bIns="0" rtlCol="0">
            <a:spAutoFit/>
          </a:bodyPr>
          <a:lstStyle/>
          <a:p>
            <a:pPr marL="114935" marR="1505585">
              <a:lnSpc>
                <a:spcPct val="128899"/>
              </a:lnSpc>
              <a:spcBef>
                <a:spcPts val="130"/>
              </a:spcBef>
            </a:pP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Strategic support to</a:t>
            </a:r>
            <a:r>
              <a:rPr sz="900" spc="-14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RDI  Contract</a:t>
            </a:r>
            <a:r>
              <a:rPr sz="900" spc="-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research</a:t>
            </a:r>
            <a:endParaRPr sz="900" dirty="0">
              <a:latin typeface="Arial"/>
              <a:cs typeface="Arial"/>
            </a:endParaRPr>
          </a:p>
          <a:p>
            <a:pPr marL="114935">
              <a:spcBef>
                <a:spcPts val="320"/>
              </a:spcBef>
            </a:pPr>
            <a:r>
              <a:rPr sz="900" spc="-5" dirty="0">
                <a:solidFill>
                  <a:srgbClr val="3E3E3E"/>
                </a:solidFill>
                <a:latin typeface="Arial"/>
                <a:cs typeface="Arial"/>
              </a:rPr>
              <a:t>Technical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support </a:t>
            </a:r>
            <a:r>
              <a:rPr sz="900" spc="-5" dirty="0">
                <a:solidFill>
                  <a:srgbClr val="3E3E3E"/>
                </a:solidFill>
                <a:latin typeface="Arial"/>
                <a:cs typeface="Arial"/>
              </a:rPr>
              <a:t>on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scale</a:t>
            </a:r>
            <a:r>
              <a:rPr sz="900" spc="-8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E3E3E"/>
                </a:solidFill>
                <a:latin typeface="Arial"/>
                <a:cs typeface="Arial"/>
              </a:rPr>
              <a:t>up</a:t>
            </a:r>
            <a:endParaRPr sz="900" dirty="0">
              <a:latin typeface="Arial"/>
              <a:cs typeface="Arial"/>
            </a:endParaRPr>
          </a:p>
          <a:p>
            <a:pPr marL="114935" marR="547370">
              <a:lnSpc>
                <a:spcPct val="128899"/>
              </a:lnSpc>
              <a:spcBef>
                <a:spcPts val="15"/>
              </a:spcBef>
            </a:pP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Testing </a:t>
            </a:r>
            <a:r>
              <a:rPr sz="900" spc="-5" dirty="0">
                <a:solidFill>
                  <a:srgbClr val="3E3E3E"/>
                </a:solidFill>
                <a:latin typeface="Arial"/>
                <a:cs typeface="Arial"/>
              </a:rPr>
              <a:t>and validation,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including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Ethical</a:t>
            </a:r>
            <a:r>
              <a:rPr sz="900" b="1" spc="-11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3E3E3E"/>
                </a:solidFill>
                <a:latin typeface="Arial"/>
                <a:cs typeface="Arial"/>
              </a:rPr>
              <a:t>AI 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Certification</a:t>
            </a:r>
            <a:endParaRPr sz="900" dirty="0">
              <a:latin typeface="Arial"/>
              <a:cs typeface="Arial"/>
            </a:endParaRPr>
          </a:p>
          <a:p>
            <a:pPr marL="114935">
              <a:spcBef>
                <a:spcPts val="325"/>
              </a:spcBef>
            </a:pPr>
            <a:r>
              <a:rPr sz="900" spc="-5" dirty="0">
                <a:solidFill>
                  <a:srgbClr val="3E3E3E"/>
                </a:solidFill>
                <a:latin typeface="Arial"/>
                <a:cs typeface="Arial"/>
              </a:rPr>
              <a:t>Provision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of</a:t>
            </a:r>
            <a:r>
              <a:rPr sz="9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infrastructure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3" name="Titr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Blueprint</a:t>
            </a:r>
            <a:r>
              <a:rPr lang="fr-FR" dirty="0" smtClean="0"/>
              <a:t> </a:t>
            </a:r>
            <a:r>
              <a:rPr lang="fr-FR" dirty="0"/>
              <a:t>for </a:t>
            </a:r>
            <a:r>
              <a:rPr lang="fr-FR" dirty="0" smtClean="0"/>
              <a:t>collaboration:</a:t>
            </a:r>
            <a:br>
              <a:rPr lang="fr-FR" dirty="0" smtClean="0"/>
            </a:br>
            <a:r>
              <a:rPr lang="it-IT" spc="-5" dirty="0" smtClean="0">
                <a:latin typeface="Georgia"/>
                <a:cs typeface="Georgia"/>
              </a:rPr>
              <a:t>AI </a:t>
            </a:r>
            <a:r>
              <a:rPr lang="it-IT" spc="-10" dirty="0">
                <a:latin typeface="Georgia"/>
                <a:cs typeface="Georgia"/>
              </a:rPr>
              <a:t>DIH</a:t>
            </a:r>
            <a:r>
              <a:rPr lang="it-IT" spc="-50" dirty="0">
                <a:latin typeface="Georgia"/>
                <a:cs typeface="Georgia"/>
              </a:rPr>
              <a:t> </a:t>
            </a:r>
            <a:r>
              <a:rPr lang="it-IT" spc="-10" dirty="0" smtClean="0">
                <a:latin typeface="Georgia"/>
                <a:cs typeface="Georgia"/>
              </a:rPr>
              <a:t>profile </a:t>
            </a:r>
            <a:r>
              <a:rPr lang="it-IT" spc="-10" dirty="0">
                <a:latin typeface="Georgia"/>
                <a:cs typeface="Georgia"/>
              </a:rPr>
              <a:t>: Service offering</a:t>
            </a:r>
            <a:endParaRPr lang="fr-FR" spc="-10" dirty="0">
              <a:latin typeface="Georgia"/>
              <a:cs typeface="Georgia"/>
            </a:endParaRPr>
          </a:p>
        </p:txBody>
      </p:sp>
      <p:sp>
        <p:nvSpPr>
          <p:cNvPr id="34" name="Espace réservé du contenu 33"/>
          <p:cNvSpPr>
            <a:spLocks noGrp="1"/>
          </p:cNvSpPr>
          <p:nvPr>
            <p:ph idx="1"/>
          </p:nvPr>
        </p:nvSpPr>
        <p:spPr>
          <a:xfrm>
            <a:off x="279591" y="2501786"/>
            <a:ext cx="6665188" cy="14956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12700" marR="5080">
              <a:spcBef>
                <a:spcPts val="105"/>
              </a:spcBef>
            </a:pPr>
            <a:r>
              <a:rPr lang="en-US" sz="1800" b="1" spc="-25" dirty="0">
                <a:solidFill>
                  <a:srgbClr val="3E3E3E"/>
                </a:solidFill>
                <a:cs typeface="Arial"/>
              </a:rPr>
              <a:t>AI </a:t>
            </a:r>
            <a:r>
              <a:rPr lang="en-US" sz="1800" b="1" spc="-5" dirty="0">
                <a:solidFill>
                  <a:srgbClr val="3E3E3E"/>
                </a:solidFill>
                <a:cs typeface="Arial"/>
              </a:rPr>
              <a:t>Digital Innovation </a:t>
            </a:r>
            <a:r>
              <a:rPr lang="en-US" sz="1800" b="1" spc="-5" dirty="0" smtClean="0">
                <a:solidFill>
                  <a:srgbClr val="3E3E3E"/>
                </a:solidFill>
                <a:cs typeface="Arial"/>
              </a:rPr>
              <a:t>Hubs role : </a:t>
            </a:r>
          </a:p>
          <a:p>
            <a:pPr marL="282575" marR="5080" lvl="1">
              <a:spcBef>
                <a:spcPts val="105"/>
              </a:spcBef>
            </a:pPr>
            <a:r>
              <a:rPr lang="en-US" sz="1600" spc="-5" dirty="0" smtClean="0">
                <a:solidFill>
                  <a:srgbClr val="3E3E3E"/>
                </a:solidFill>
                <a:cs typeface="Arial"/>
              </a:rPr>
              <a:t>One-stop-shops</a:t>
            </a:r>
            <a:r>
              <a:rPr lang="en-US" sz="1600" spc="-5" dirty="0">
                <a:solidFill>
                  <a:srgbClr val="3E3E3E"/>
                </a:solidFill>
                <a:cs typeface="Arial"/>
              </a:rPr>
              <a:t>, providing</a:t>
            </a:r>
            <a:r>
              <a:rPr lang="en-US" sz="1600" spc="-110" dirty="0">
                <a:solidFill>
                  <a:srgbClr val="3E3E3E"/>
                </a:solidFill>
                <a:cs typeface="Arial"/>
              </a:rPr>
              <a:t> </a:t>
            </a:r>
            <a:r>
              <a:rPr lang="en-US" sz="1600" spc="-5" dirty="0">
                <a:solidFill>
                  <a:srgbClr val="3E3E3E"/>
                </a:solidFill>
                <a:cs typeface="Arial"/>
              </a:rPr>
              <a:t>services </a:t>
            </a:r>
            <a:r>
              <a:rPr lang="en-US" sz="1600" dirty="0" smtClean="0">
                <a:solidFill>
                  <a:srgbClr val="3E3E3E"/>
                </a:solidFill>
                <a:cs typeface="Arial"/>
              </a:rPr>
              <a:t>in </a:t>
            </a:r>
            <a:r>
              <a:rPr lang="en-US" sz="1600" spc="-5" dirty="0">
                <a:solidFill>
                  <a:srgbClr val="3E3E3E"/>
                </a:solidFill>
                <a:cs typeface="Arial"/>
              </a:rPr>
              <a:t>the </a:t>
            </a:r>
            <a:r>
              <a:rPr lang="en-US" sz="1600" dirty="0">
                <a:solidFill>
                  <a:srgbClr val="3E3E3E"/>
                </a:solidFill>
                <a:cs typeface="Arial"/>
              </a:rPr>
              <a:t>field </a:t>
            </a:r>
            <a:r>
              <a:rPr lang="en-US" sz="1600" spc="-5" dirty="0">
                <a:solidFill>
                  <a:srgbClr val="3E3E3E"/>
                </a:solidFill>
                <a:cs typeface="Arial"/>
              </a:rPr>
              <a:t>of  </a:t>
            </a:r>
            <a:r>
              <a:rPr lang="en-US" sz="1600" spc="-25" dirty="0" smtClean="0">
                <a:solidFill>
                  <a:srgbClr val="3E3E3E"/>
                </a:solidFill>
                <a:cs typeface="Arial"/>
              </a:rPr>
              <a:t>AI</a:t>
            </a:r>
            <a:endParaRPr lang="en-US" sz="1600" dirty="0">
              <a:cs typeface="Arial"/>
            </a:endParaRPr>
          </a:p>
          <a:p>
            <a:pPr marL="282575" marR="177165" lvl="1">
              <a:spcBef>
                <a:spcPts val="600"/>
              </a:spcBef>
            </a:pPr>
            <a:r>
              <a:rPr lang="en-US" sz="1600" dirty="0" smtClean="0">
                <a:solidFill>
                  <a:srgbClr val="3E3E3E"/>
                </a:solidFill>
                <a:cs typeface="Arial"/>
              </a:rPr>
              <a:t>Services Clustered into the </a:t>
            </a:r>
            <a:r>
              <a:rPr lang="en-US" sz="1600" spc="-5" dirty="0" smtClean="0">
                <a:solidFill>
                  <a:srgbClr val="3E3E3E"/>
                </a:solidFill>
                <a:cs typeface="Arial"/>
              </a:rPr>
              <a:t>4 functions according  </a:t>
            </a:r>
            <a:r>
              <a:rPr lang="en-US" sz="1600" dirty="0">
                <a:solidFill>
                  <a:srgbClr val="3E3E3E"/>
                </a:solidFill>
                <a:cs typeface="Arial"/>
              </a:rPr>
              <a:t>to </a:t>
            </a:r>
            <a:r>
              <a:rPr lang="en-US" sz="1600" spc="-5" dirty="0">
                <a:solidFill>
                  <a:srgbClr val="3E3E3E"/>
                </a:solidFill>
                <a:cs typeface="Arial"/>
              </a:rPr>
              <a:t>the </a:t>
            </a:r>
            <a:r>
              <a:rPr lang="en-US" sz="1600" spc="-5" dirty="0" smtClean="0">
                <a:solidFill>
                  <a:srgbClr val="3E3E3E"/>
                </a:solidFill>
                <a:cs typeface="Arial"/>
              </a:rPr>
              <a:t>DEP</a:t>
            </a:r>
            <a:r>
              <a:rPr lang="en-US" sz="1600" i="1" dirty="0" smtClean="0">
                <a:solidFill>
                  <a:srgbClr val="3E3E3E"/>
                </a:solidFill>
                <a:cs typeface="Arial"/>
              </a:rPr>
              <a:t>.</a:t>
            </a:r>
            <a:endParaRPr lang="en-US" sz="1600" dirty="0">
              <a:cs typeface="Arial"/>
            </a:endParaRPr>
          </a:p>
          <a:p>
            <a:pPr marL="12700" marR="104139">
              <a:spcBef>
                <a:spcPts val="605"/>
              </a:spcBef>
            </a:pPr>
            <a:r>
              <a:rPr lang="en-US" sz="1800" spc="-5" dirty="0" smtClean="0">
                <a:solidFill>
                  <a:srgbClr val="3E3E3E"/>
                </a:solidFill>
                <a:cs typeface="Arial"/>
              </a:rPr>
              <a:t>No need </a:t>
            </a:r>
            <a:r>
              <a:rPr lang="en-US" sz="1800" dirty="0">
                <a:solidFill>
                  <a:srgbClr val="3E3E3E"/>
                </a:solidFill>
                <a:cs typeface="Arial"/>
              </a:rPr>
              <a:t>to </a:t>
            </a:r>
            <a:r>
              <a:rPr lang="en-US" sz="1800" spc="-5" dirty="0">
                <a:solidFill>
                  <a:srgbClr val="3E3E3E"/>
                </a:solidFill>
                <a:cs typeface="Arial"/>
              </a:rPr>
              <a:t>offer </a:t>
            </a:r>
            <a:r>
              <a:rPr lang="en-US" sz="1800" dirty="0">
                <a:solidFill>
                  <a:srgbClr val="3E3E3E"/>
                </a:solidFill>
                <a:cs typeface="Arial"/>
              </a:rPr>
              <a:t>all  </a:t>
            </a:r>
            <a:r>
              <a:rPr lang="en-US" sz="1800" spc="-5" dirty="0">
                <a:solidFill>
                  <a:srgbClr val="3E3E3E"/>
                </a:solidFill>
                <a:cs typeface="Arial"/>
              </a:rPr>
              <a:t>the </a:t>
            </a:r>
            <a:r>
              <a:rPr lang="en-US" sz="1800" dirty="0">
                <a:solidFill>
                  <a:srgbClr val="3E3E3E"/>
                </a:solidFill>
                <a:cs typeface="Arial"/>
              </a:rPr>
              <a:t>services </a:t>
            </a:r>
            <a:r>
              <a:rPr lang="en-US" sz="1800" dirty="0" smtClean="0">
                <a:solidFill>
                  <a:srgbClr val="3E3E3E"/>
                </a:solidFill>
                <a:cs typeface="Arial"/>
              </a:rPr>
              <a:t>to </a:t>
            </a:r>
            <a:r>
              <a:rPr lang="en-US" sz="1800" dirty="0">
                <a:solidFill>
                  <a:srgbClr val="3E3E3E"/>
                </a:solidFill>
                <a:cs typeface="Arial"/>
              </a:rPr>
              <a:t>be considered an</a:t>
            </a:r>
            <a:r>
              <a:rPr lang="en-US" sz="1800" spc="-215" dirty="0">
                <a:solidFill>
                  <a:srgbClr val="3E3E3E"/>
                </a:solidFill>
                <a:cs typeface="Arial"/>
              </a:rPr>
              <a:t> </a:t>
            </a:r>
            <a:r>
              <a:rPr lang="en-US" sz="1800" dirty="0">
                <a:solidFill>
                  <a:srgbClr val="3E3E3E"/>
                </a:solidFill>
                <a:cs typeface="Arial"/>
              </a:rPr>
              <a:t>AI  </a:t>
            </a:r>
            <a:r>
              <a:rPr lang="en-US" sz="1800" spc="-5" dirty="0">
                <a:solidFill>
                  <a:srgbClr val="3E3E3E"/>
                </a:solidFill>
                <a:cs typeface="Arial"/>
              </a:rPr>
              <a:t>DIH</a:t>
            </a:r>
            <a:r>
              <a:rPr lang="en-US" sz="1800" spc="-5" dirty="0" smtClean="0">
                <a:solidFill>
                  <a:srgbClr val="3E3E3E"/>
                </a:solidFill>
                <a:cs typeface="Arial"/>
              </a:rPr>
              <a:t>.</a:t>
            </a:r>
            <a:endParaRPr lang="en-US" sz="1800" dirty="0"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7305">
              <a:spcBef>
                <a:spcPts val="280"/>
              </a:spcBef>
            </a:pPr>
            <a:fld id="{81D60167-4931-47E6-BA6A-407CBD079E47}" type="slidenum">
              <a:rPr dirty="0"/>
              <a:pPr marL="27305">
                <a:spcBef>
                  <a:spcPts val="280"/>
                </a:spcBef>
              </a:pPr>
              <a:t>4</a:t>
            </a:fld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8680614" y="2623857"/>
            <a:ext cx="2847340" cy="10855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240" rIns="0" bIns="0" rtlCol="0">
            <a:spAutoFit/>
          </a:bodyPr>
          <a:lstStyle/>
          <a:p>
            <a:pPr marL="114935" marR="222250">
              <a:lnSpc>
                <a:spcPct val="129400"/>
              </a:lnSpc>
              <a:spcBef>
                <a:spcPts val="120"/>
              </a:spcBef>
            </a:pP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Strategic </a:t>
            </a:r>
            <a:r>
              <a:rPr sz="900" spc="-5" dirty="0">
                <a:solidFill>
                  <a:srgbClr val="3E3E3E"/>
                </a:solidFill>
                <a:latin typeface="Arial"/>
                <a:cs typeface="Arial"/>
              </a:rPr>
              <a:t>and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business </a:t>
            </a:r>
            <a:r>
              <a:rPr sz="900" spc="-5" dirty="0">
                <a:solidFill>
                  <a:srgbClr val="3E3E3E"/>
                </a:solidFill>
                <a:latin typeface="Arial"/>
                <a:cs typeface="Arial"/>
              </a:rPr>
              <a:t>development,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including</a:t>
            </a:r>
            <a:r>
              <a:rPr sz="900" spc="-114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3E3E3E"/>
                </a:solidFill>
                <a:latin typeface="Arial"/>
                <a:cs typeface="Arial"/>
              </a:rPr>
              <a:t>AI 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maturity </a:t>
            </a:r>
            <a:r>
              <a:rPr sz="900" b="1" spc="-5" dirty="0">
                <a:solidFill>
                  <a:srgbClr val="3E3E3E"/>
                </a:solidFill>
                <a:latin typeface="Arial"/>
                <a:cs typeface="Arial"/>
              </a:rPr>
              <a:t>assessment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and </a:t>
            </a:r>
            <a:r>
              <a:rPr sz="900" b="1" spc="-10" dirty="0">
                <a:solidFill>
                  <a:srgbClr val="3E3E3E"/>
                </a:solidFill>
                <a:latin typeface="Arial"/>
                <a:cs typeface="Arial"/>
              </a:rPr>
              <a:t>AI </a:t>
            </a:r>
            <a:r>
              <a:rPr sz="900" b="1" spc="-5" dirty="0">
                <a:solidFill>
                  <a:srgbClr val="3E3E3E"/>
                </a:solidFill>
                <a:latin typeface="Arial"/>
                <a:cs typeface="Arial"/>
              </a:rPr>
              <a:t>service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impact  </a:t>
            </a:r>
            <a:r>
              <a:rPr sz="900" b="1" spc="-5" dirty="0">
                <a:solidFill>
                  <a:srgbClr val="3E3E3E"/>
                </a:solidFill>
                <a:latin typeface="Arial"/>
                <a:cs typeface="Arial"/>
              </a:rPr>
              <a:t>assessment</a:t>
            </a:r>
            <a:endParaRPr sz="900" dirty="0">
              <a:latin typeface="Arial"/>
              <a:cs typeface="Arial"/>
            </a:endParaRPr>
          </a:p>
          <a:p>
            <a:pPr marL="114935" marR="113664">
              <a:lnSpc>
                <a:spcPct val="128899"/>
              </a:lnSpc>
              <a:spcBef>
                <a:spcPts val="10"/>
              </a:spcBef>
            </a:pPr>
            <a:r>
              <a:rPr sz="900" spc="-5" dirty="0">
                <a:solidFill>
                  <a:srgbClr val="3E3E3E"/>
                </a:solidFill>
                <a:latin typeface="Arial"/>
                <a:cs typeface="Arial"/>
              </a:rPr>
              <a:t>Support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facilities /Incubator </a:t>
            </a:r>
            <a:r>
              <a:rPr sz="900" spc="-5" dirty="0">
                <a:solidFill>
                  <a:srgbClr val="3E3E3E"/>
                </a:solidFill>
                <a:latin typeface="Arial"/>
                <a:cs typeface="Arial"/>
              </a:rPr>
              <a:t>and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accelerator</a:t>
            </a:r>
            <a:r>
              <a:rPr sz="900" spc="-14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support  </a:t>
            </a:r>
            <a:r>
              <a:rPr sz="900" spc="-5" dirty="0">
                <a:solidFill>
                  <a:srgbClr val="3E3E3E"/>
                </a:solidFill>
                <a:latin typeface="Arial"/>
                <a:cs typeface="Arial"/>
              </a:rPr>
              <a:t>Funding lifecycle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management</a:t>
            </a:r>
            <a:r>
              <a:rPr sz="900" spc="-8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support</a:t>
            </a:r>
            <a:endParaRPr sz="900" dirty="0">
              <a:latin typeface="Arial"/>
              <a:cs typeface="Arial"/>
            </a:endParaRPr>
          </a:p>
          <a:p>
            <a:pPr marL="114935">
              <a:spcBef>
                <a:spcPts val="325"/>
              </a:spcBef>
            </a:pP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Legal and ethical AI</a:t>
            </a:r>
            <a:r>
              <a:rPr sz="900" spc="-7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support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80614" y="3756148"/>
            <a:ext cx="2847340" cy="110273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spcBef>
                <a:spcPts val="4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14935" marR="307975">
              <a:lnSpc>
                <a:spcPct val="129400"/>
              </a:lnSpc>
            </a:pP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Ecosystem scouting, engagement </a:t>
            </a:r>
            <a:r>
              <a:rPr sz="900" spc="-5" dirty="0">
                <a:solidFill>
                  <a:srgbClr val="3E3E3E"/>
                </a:solidFill>
                <a:latin typeface="Arial"/>
                <a:cs typeface="Arial"/>
              </a:rPr>
              <a:t>and  management,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including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relationships</a:t>
            </a:r>
            <a:r>
              <a:rPr sz="900" b="1" spc="-10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between  </a:t>
            </a:r>
            <a:r>
              <a:rPr sz="900" b="1" spc="-5" dirty="0">
                <a:solidFill>
                  <a:srgbClr val="3E3E3E"/>
                </a:solidFill>
                <a:latin typeface="Arial"/>
                <a:cs typeface="Arial"/>
              </a:rPr>
              <a:t>DIHs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of the</a:t>
            </a:r>
            <a:r>
              <a:rPr sz="900" b="1" spc="-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network</a:t>
            </a:r>
            <a:endParaRPr sz="900" dirty="0">
              <a:latin typeface="Arial"/>
              <a:cs typeface="Arial"/>
            </a:endParaRPr>
          </a:p>
          <a:p>
            <a:pPr marL="114935">
              <a:spcBef>
                <a:spcPts val="325"/>
              </a:spcBef>
            </a:pP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Ecosystem coordination for</a:t>
            </a:r>
            <a:r>
              <a:rPr sz="900" spc="-8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3E3E3E"/>
                </a:solidFill>
                <a:latin typeface="Arial"/>
                <a:cs typeface="Arial"/>
              </a:rPr>
              <a:t>projects</a:t>
            </a:r>
            <a:endParaRPr lang="fr-FR" sz="900" dirty="0" smtClean="0">
              <a:solidFill>
                <a:srgbClr val="3E3E3E"/>
              </a:solidFill>
              <a:latin typeface="Arial"/>
              <a:cs typeface="Arial"/>
            </a:endParaRPr>
          </a:p>
          <a:p>
            <a:pPr marL="114935">
              <a:spcBef>
                <a:spcPts val="325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80614" y="4890968"/>
            <a:ext cx="2847340" cy="11353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114935" marR="221615" algn="just">
              <a:lnSpc>
                <a:spcPct val="129400"/>
              </a:lnSpc>
              <a:spcBef>
                <a:spcPts val="125"/>
              </a:spcBef>
            </a:pPr>
            <a:r>
              <a:rPr sz="900" spc="-5" dirty="0">
                <a:solidFill>
                  <a:srgbClr val="3E3E3E"/>
                </a:solidFill>
                <a:latin typeface="Arial"/>
                <a:cs typeface="Arial"/>
              </a:rPr>
              <a:t>Training,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including </a:t>
            </a:r>
            <a:r>
              <a:rPr sz="900" b="1" spc="-5" dirty="0">
                <a:solidFill>
                  <a:srgbClr val="3E3E3E"/>
                </a:solidFill>
                <a:latin typeface="Arial"/>
                <a:cs typeface="Arial"/>
              </a:rPr>
              <a:t>executive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courses on </a:t>
            </a:r>
            <a:r>
              <a:rPr sz="900" b="1" spc="-10" dirty="0">
                <a:solidFill>
                  <a:srgbClr val="3E3E3E"/>
                </a:solidFill>
                <a:latin typeface="Arial"/>
                <a:cs typeface="Arial"/>
              </a:rPr>
              <a:t>AI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and  </a:t>
            </a:r>
            <a:r>
              <a:rPr sz="900" b="1" spc="-5" dirty="0">
                <a:solidFill>
                  <a:srgbClr val="3E3E3E"/>
                </a:solidFill>
                <a:latin typeface="Arial"/>
                <a:cs typeface="Arial"/>
              </a:rPr>
              <a:t>innovation </a:t>
            </a:r>
            <a:r>
              <a:rPr sz="900" spc="-5" dirty="0">
                <a:solidFill>
                  <a:srgbClr val="3E3E3E"/>
                </a:solidFill>
                <a:latin typeface="Arial"/>
                <a:cs typeface="Arial"/>
              </a:rPr>
              <a:t>and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lifelong training on AI-focused  technical and soft</a:t>
            </a:r>
            <a:r>
              <a:rPr sz="900" b="1" spc="-5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skills</a:t>
            </a:r>
            <a:endParaRPr sz="900" dirty="0">
              <a:latin typeface="Arial"/>
              <a:cs typeface="Arial"/>
            </a:endParaRPr>
          </a:p>
          <a:p>
            <a:pPr marL="114935" algn="just">
              <a:spcBef>
                <a:spcPts val="325"/>
              </a:spcBef>
            </a:pPr>
            <a:r>
              <a:rPr sz="900" spc="-5" dirty="0">
                <a:solidFill>
                  <a:srgbClr val="3E3E3E"/>
                </a:solidFill>
                <a:latin typeface="Arial"/>
                <a:cs typeface="Arial"/>
              </a:rPr>
              <a:t>Talent and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skills match</a:t>
            </a:r>
            <a:r>
              <a:rPr sz="900" spc="-6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making</a:t>
            </a:r>
            <a:endParaRPr sz="900" dirty="0">
              <a:latin typeface="Arial"/>
              <a:cs typeface="Arial"/>
            </a:endParaRPr>
          </a:p>
          <a:p>
            <a:pPr marL="114935" marR="227329" algn="just">
              <a:lnSpc>
                <a:spcPts val="1400"/>
              </a:lnSpc>
              <a:spcBef>
                <a:spcPts val="95"/>
              </a:spcBef>
            </a:pPr>
            <a:r>
              <a:rPr sz="900" spc="-5" dirty="0">
                <a:solidFill>
                  <a:srgbClr val="3E3E3E"/>
                </a:solidFill>
                <a:latin typeface="Arial"/>
                <a:cs typeface="Arial"/>
              </a:rPr>
              <a:t>Awareness </a:t>
            </a:r>
            <a:r>
              <a:rPr sz="900" dirty="0">
                <a:solidFill>
                  <a:srgbClr val="3E3E3E"/>
                </a:solidFill>
                <a:latin typeface="Arial"/>
                <a:cs typeface="Arial"/>
              </a:rPr>
              <a:t>raising, including the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organisation</a:t>
            </a:r>
            <a:r>
              <a:rPr sz="900" b="1" spc="-1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3E3E3E"/>
                </a:solidFill>
                <a:latin typeface="Arial"/>
                <a:cs typeface="Arial"/>
              </a:rPr>
              <a:t>of  awareness raising campaigns on</a:t>
            </a:r>
            <a:r>
              <a:rPr sz="900" b="1" spc="-10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3E3E3E"/>
                </a:solidFill>
                <a:latin typeface="Arial"/>
                <a:cs typeface="Arial"/>
              </a:rPr>
              <a:t>AI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4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Page : </a:t>
            </a:r>
            <a:fld id="{371297AE-E728-FE4A-BB5A-A112346F1AD6}" type="slidenum">
              <a:rPr lang="fr-FR" smtClean="0">
                <a:solidFill>
                  <a:prstClr val="white"/>
                </a:solidFill>
              </a:rPr>
              <a:pPr/>
              <a:t>5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54598" cy="62727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311" y="0"/>
            <a:ext cx="5650690" cy="6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4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Page : </a:t>
            </a:r>
            <a:fld id="{371297AE-E728-FE4A-BB5A-A112346F1AD6}" type="slidenum">
              <a:rPr lang="fr-FR" smtClean="0">
                <a:solidFill>
                  <a:prstClr val="white"/>
                </a:solidFill>
              </a:rPr>
              <a:pPr/>
              <a:t>6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96" y="0"/>
            <a:ext cx="4978499" cy="61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lang="fr-FR" dirty="0" err="1" smtClean="0"/>
              <a:t>Blueprint</a:t>
            </a:r>
            <a:r>
              <a:rPr lang="fr-FR" dirty="0" smtClean="0"/>
              <a:t> </a:t>
            </a:r>
            <a:r>
              <a:rPr lang="fr-FR" dirty="0"/>
              <a:t>for </a:t>
            </a:r>
            <a:r>
              <a:rPr lang="fr-FR" dirty="0" smtClean="0"/>
              <a:t>collaboration:</a:t>
            </a:r>
            <a:r>
              <a:rPr lang="en-US" spc="-5" dirty="0" smtClean="0">
                <a:latin typeface="Georgia"/>
                <a:cs typeface="Georgia"/>
              </a:rPr>
              <a:t/>
            </a:r>
            <a:br>
              <a:rPr lang="en-US" spc="-5" dirty="0" smtClean="0">
                <a:latin typeface="Georgia"/>
                <a:cs typeface="Georgia"/>
              </a:rPr>
            </a:br>
            <a:r>
              <a:rPr lang="en-US" spc="-5" dirty="0" smtClean="0">
                <a:latin typeface="Georgia"/>
                <a:cs typeface="Georgia"/>
              </a:rPr>
              <a:t>AI </a:t>
            </a:r>
            <a:r>
              <a:rPr lang="en-US" spc="-10" dirty="0">
                <a:latin typeface="Georgia"/>
                <a:cs typeface="Georgia"/>
              </a:rPr>
              <a:t>DIH</a:t>
            </a:r>
            <a:r>
              <a:rPr lang="en-US" spc="-30" dirty="0">
                <a:latin typeface="Georgia"/>
                <a:cs typeface="Georgia"/>
              </a:rPr>
              <a:t> </a:t>
            </a:r>
            <a:r>
              <a:rPr lang="en-US" spc="-10" dirty="0" smtClean="0">
                <a:latin typeface="Georgia"/>
                <a:cs typeface="Georgia"/>
              </a:rPr>
              <a:t>profile: </a:t>
            </a:r>
            <a:r>
              <a:rPr lang="en-US" spc="-10" dirty="0">
                <a:latin typeface="Georgia"/>
                <a:cs typeface="Georgia"/>
              </a:rPr>
              <a:t>Competences and skills</a:t>
            </a:r>
            <a:endParaRPr lang="fr-FR" spc="-10" dirty="0">
              <a:latin typeface="Georgia"/>
              <a:cs typeface="Georgia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22972" y="2118159"/>
            <a:ext cx="6821104" cy="235758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12700" marR="90805">
              <a:lnSpc>
                <a:spcPct val="112900"/>
              </a:lnSpc>
              <a:spcBef>
                <a:spcPts val="95"/>
              </a:spcBef>
            </a:pPr>
            <a:r>
              <a:rPr lang="en-US" dirty="0" smtClean="0">
                <a:solidFill>
                  <a:srgbClr val="3E3E3E"/>
                </a:solidFill>
                <a:cs typeface="Arial"/>
              </a:rPr>
              <a:t>AI </a:t>
            </a:r>
            <a:r>
              <a:rPr lang="en-US" spc="-5" dirty="0">
                <a:solidFill>
                  <a:srgbClr val="3E3E3E"/>
                </a:solidFill>
                <a:cs typeface="Arial"/>
              </a:rPr>
              <a:t>DIHs </a:t>
            </a:r>
            <a:r>
              <a:rPr lang="en-US" dirty="0">
                <a:solidFill>
                  <a:srgbClr val="3E3E3E"/>
                </a:solidFill>
                <a:cs typeface="Arial"/>
              </a:rPr>
              <a:t>should be able to </a:t>
            </a:r>
            <a:r>
              <a:rPr lang="en-US" spc="-5" dirty="0">
                <a:solidFill>
                  <a:srgbClr val="3E3E3E"/>
                </a:solidFill>
                <a:cs typeface="Arial"/>
              </a:rPr>
              <a:t>leverage </a:t>
            </a:r>
            <a:r>
              <a:rPr lang="en-US" dirty="0">
                <a:solidFill>
                  <a:srgbClr val="3E3E3E"/>
                </a:solidFill>
                <a:cs typeface="Arial"/>
              </a:rPr>
              <a:t>on</a:t>
            </a:r>
            <a:r>
              <a:rPr lang="en-US" spc="-135" dirty="0">
                <a:solidFill>
                  <a:srgbClr val="3E3E3E"/>
                </a:solidFill>
                <a:cs typeface="Arial"/>
              </a:rPr>
              <a:t> </a:t>
            </a:r>
            <a:r>
              <a:rPr lang="en-US" dirty="0">
                <a:solidFill>
                  <a:srgbClr val="3E3E3E"/>
                </a:solidFill>
                <a:cs typeface="Arial"/>
              </a:rPr>
              <a:t>both</a:t>
            </a:r>
            <a:r>
              <a:rPr lang="en-US" dirty="0" smtClean="0">
                <a:solidFill>
                  <a:srgbClr val="3E3E3E"/>
                </a:solidFill>
                <a:cs typeface="Arial"/>
              </a:rPr>
              <a:t>: </a:t>
            </a:r>
          </a:p>
          <a:p>
            <a:pPr marL="282575" marR="90805" lvl="1">
              <a:lnSpc>
                <a:spcPct val="112900"/>
              </a:lnSpc>
              <a:spcBef>
                <a:spcPts val="95"/>
              </a:spcBef>
            </a:pPr>
            <a:r>
              <a:rPr lang="en-US" spc="-5" dirty="0" smtClean="0">
                <a:solidFill>
                  <a:srgbClr val="3E3E3E"/>
                </a:solidFill>
                <a:cs typeface="Arial"/>
              </a:rPr>
              <a:t>transversal competences </a:t>
            </a:r>
          </a:p>
          <a:p>
            <a:pPr marL="282575" marR="90805" lvl="1">
              <a:lnSpc>
                <a:spcPct val="112900"/>
              </a:lnSpc>
              <a:spcBef>
                <a:spcPts val="95"/>
              </a:spcBef>
            </a:pPr>
            <a:r>
              <a:rPr lang="en-US" spc="-5" dirty="0" smtClean="0">
                <a:solidFill>
                  <a:srgbClr val="3E3E3E"/>
                </a:solidFill>
                <a:cs typeface="Arial"/>
              </a:rPr>
              <a:t>technical </a:t>
            </a:r>
            <a:r>
              <a:rPr lang="en-US" dirty="0">
                <a:solidFill>
                  <a:srgbClr val="3E3E3E"/>
                </a:solidFill>
                <a:cs typeface="Arial"/>
              </a:rPr>
              <a:t>skills </a:t>
            </a:r>
            <a:r>
              <a:rPr lang="en-US" spc="-5" dirty="0">
                <a:solidFill>
                  <a:srgbClr val="3E3E3E"/>
                </a:solidFill>
                <a:cs typeface="Arial"/>
              </a:rPr>
              <a:t>and knowledge </a:t>
            </a:r>
            <a:r>
              <a:rPr lang="en-US" dirty="0">
                <a:solidFill>
                  <a:srgbClr val="3E3E3E"/>
                </a:solidFill>
                <a:cs typeface="Arial"/>
              </a:rPr>
              <a:t>related</a:t>
            </a:r>
            <a:r>
              <a:rPr lang="en-US" spc="-170" dirty="0">
                <a:solidFill>
                  <a:srgbClr val="3E3E3E"/>
                </a:solidFill>
                <a:cs typeface="Arial"/>
              </a:rPr>
              <a:t> </a:t>
            </a:r>
            <a:r>
              <a:rPr lang="en-US" dirty="0" smtClean="0">
                <a:solidFill>
                  <a:srgbClr val="3E3E3E"/>
                </a:solidFill>
                <a:cs typeface="Arial"/>
              </a:rPr>
              <a:t>to </a:t>
            </a:r>
            <a:r>
              <a:rPr lang="en-US" spc="-15" dirty="0" smtClean="0">
                <a:solidFill>
                  <a:srgbClr val="3E3E3E"/>
                </a:solidFill>
                <a:cs typeface="Arial"/>
              </a:rPr>
              <a:t>AI</a:t>
            </a:r>
            <a:r>
              <a:rPr lang="en-US" spc="-15" dirty="0">
                <a:solidFill>
                  <a:srgbClr val="3E3E3E"/>
                </a:solidFill>
                <a:cs typeface="Arial"/>
              </a:rPr>
              <a:t>.</a:t>
            </a:r>
            <a:endParaRPr lang="en-US" dirty="0">
              <a:cs typeface="Arial"/>
            </a:endParaRPr>
          </a:p>
          <a:p>
            <a:pPr marL="12700" marR="64769">
              <a:lnSpc>
                <a:spcPct val="1131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3E3E3E"/>
                </a:solidFill>
                <a:cs typeface="Arial"/>
              </a:rPr>
              <a:t>No </a:t>
            </a:r>
            <a:r>
              <a:rPr lang="en-US" dirty="0">
                <a:solidFill>
                  <a:srgbClr val="3E3E3E"/>
                </a:solidFill>
                <a:cs typeface="Arial"/>
              </a:rPr>
              <a:t>need </a:t>
            </a:r>
            <a:r>
              <a:rPr lang="en-US" dirty="0" smtClean="0">
                <a:solidFill>
                  <a:srgbClr val="3E3E3E"/>
                </a:solidFill>
                <a:cs typeface="Arial"/>
              </a:rPr>
              <a:t>to have these competencies internally: </a:t>
            </a:r>
          </a:p>
          <a:p>
            <a:pPr marL="282575" marR="64769" lvl="1">
              <a:lnSpc>
                <a:spcPct val="113100"/>
              </a:lnSpc>
              <a:spcBef>
                <a:spcPts val="600"/>
              </a:spcBef>
            </a:pPr>
            <a:r>
              <a:rPr lang="en-US" spc="-5" dirty="0" smtClean="0">
                <a:solidFill>
                  <a:srgbClr val="3E3E3E"/>
                </a:solidFill>
                <a:cs typeface="Arial"/>
              </a:rPr>
              <a:t>DIHs </a:t>
            </a:r>
            <a:r>
              <a:rPr lang="en-US" spc="-5" dirty="0">
                <a:solidFill>
                  <a:srgbClr val="3E3E3E"/>
                </a:solidFill>
                <a:cs typeface="Arial"/>
              </a:rPr>
              <a:t>have </a:t>
            </a:r>
            <a:r>
              <a:rPr lang="en-US" dirty="0" smtClean="0">
                <a:solidFill>
                  <a:srgbClr val="3E3E3E"/>
                </a:solidFill>
                <a:cs typeface="Arial"/>
              </a:rPr>
              <a:t>to </a:t>
            </a:r>
            <a:r>
              <a:rPr lang="en-US" dirty="0">
                <a:solidFill>
                  <a:srgbClr val="3E3E3E"/>
                </a:solidFill>
                <a:cs typeface="Arial"/>
              </a:rPr>
              <a:t>take  </a:t>
            </a:r>
            <a:r>
              <a:rPr lang="en-US" spc="-5" dirty="0">
                <a:solidFill>
                  <a:srgbClr val="3E3E3E"/>
                </a:solidFill>
                <a:cs typeface="Arial"/>
              </a:rPr>
              <a:t>advantage of those available </a:t>
            </a:r>
            <a:r>
              <a:rPr lang="en-US" dirty="0">
                <a:solidFill>
                  <a:srgbClr val="3E3E3E"/>
                </a:solidFill>
                <a:cs typeface="Arial"/>
              </a:rPr>
              <a:t>in </a:t>
            </a:r>
            <a:r>
              <a:rPr lang="en-US" spc="-5" dirty="0">
                <a:solidFill>
                  <a:srgbClr val="3E3E3E"/>
                </a:solidFill>
                <a:cs typeface="Arial"/>
              </a:rPr>
              <a:t>the</a:t>
            </a:r>
            <a:r>
              <a:rPr lang="en-US" spc="-120" dirty="0">
                <a:solidFill>
                  <a:srgbClr val="3E3E3E"/>
                </a:solidFill>
                <a:cs typeface="Arial"/>
              </a:rPr>
              <a:t> </a:t>
            </a:r>
            <a:r>
              <a:rPr lang="en-US" dirty="0">
                <a:solidFill>
                  <a:srgbClr val="3E3E3E"/>
                </a:solidFill>
                <a:cs typeface="Arial"/>
              </a:rPr>
              <a:t>Network  by </a:t>
            </a:r>
            <a:r>
              <a:rPr lang="en-US" spc="-5" dirty="0">
                <a:solidFill>
                  <a:srgbClr val="3E3E3E"/>
                </a:solidFill>
                <a:cs typeface="Arial"/>
              </a:rPr>
              <a:t>activating</a:t>
            </a:r>
            <a:r>
              <a:rPr lang="en-US" spc="-50" dirty="0">
                <a:solidFill>
                  <a:srgbClr val="3E3E3E"/>
                </a:solidFill>
                <a:cs typeface="Arial"/>
              </a:rPr>
              <a:t> </a:t>
            </a:r>
            <a:r>
              <a:rPr lang="en-US" dirty="0">
                <a:solidFill>
                  <a:srgbClr val="3E3E3E"/>
                </a:solidFill>
                <a:cs typeface="Arial"/>
              </a:rPr>
              <a:t>collaboration</a:t>
            </a:r>
            <a:r>
              <a:rPr lang="en-US" dirty="0" smtClean="0">
                <a:solidFill>
                  <a:srgbClr val="3E3E3E"/>
                </a:solidFill>
                <a:cs typeface="Arial"/>
              </a:rPr>
              <a:t>.</a:t>
            </a:r>
            <a:endParaRPr lang="en-US" dirty="0">
              <a:cs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>
                <a:solidFill>
                  <a:prstClr val="white"/>
                </a:solidFill>
              </a:rPr>
              <a:pPr/>
              <a:t>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object 2"/>
          <p:cNvSpPr/>
          <p:nvPr/>
        </p:nvSpPr>
        <p:spPr>
          <a:xfrm>
            <a:off x="7507224" y="1097281"/>
            <a:ext cx="4563110" cy="5141734"/>
          </a:xfrm>
          <a:custGeom>
            <a:avLst/>
            <a:gdLst/>
            <a:ahLst/>
            <a:cxnLst/>
            <a:rect l="l" t="t" r="r" b="b"/>
            <a:pathLst>
              <a:path w="4563109" h="6858000">
                <a:moveTo>
                  <a:pt x="0" y="6858000"/>
                </a:moveTo>
                <a:lnTo>
                  <a:pt x="4562856" y="6858000"/>
                </a:lnTo>
                <a:lnTo>
                  <a:pt x="45628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9B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7912353" y="1244033"/>
            <a:ext cx="3743325" cy="370840"/>
          </a:xfrm>
          <a:custGeom>
            <a:avLst/>
            <a:gdLst/>
            <a:ahLst/>
            <a:cxnLst/>
            <a:rect l="l" t="t" r="r" b="b"/>
            <a:pathLst>
              <a:path w="3743325" h="370840">
                <a:moveTo>
                  <a:pt x="0" y="370839"/>
                </a:moveTo>
                <a:lnTo>
                  <a:pt x="3743325" y="370839"/>
                </a:lnTo>
                <a:lnTo>
                  <a:pt x="3743325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485466"/>
              </p:ext>
            </p:extLst>
          </p:nvPr>
        </p:nvGraphicFramePr>
        <p:xfrm>
          <a:off x="7902828" y="1234508"/>
          <a:ext cx="3743325" cy="2280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3325"/>
              </a:tblGrid>
              <a:tr h="3708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Transversal</a:t>
                      </a:r>
                      <a:r>
                        <a:rPr sz="1200" b="1" spc="-4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competences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BEBEBE"/>
                      </a:solidFill>
                      <a:prstDash val="solid"/>
                    </a:lnL>
                    <a:lnR w="19050">
                      <a:solidFill>
                        <a:srgbClr val="BEBEBE"/>
                      </a:solidFill>
                      <a:prstDash val="solid"/>
                    </a:lnR>
                    <a:lnT w="19050">
                      <a:solidFill>
                        <a:srgbClr val="BEBEBE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746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b="1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Quality </a:t>
                      </a:r>
                      <a:r>
                        <a:rPr sz="11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1100" b="1" spc="-9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assessment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9050">
                      <a:solidFill>
                        <a:srgbClr val="BEBEBE"/>
                      </a:solidFill>
                      <a:prstDash val="solid"/>
                    </a:lnL>
                    <a:lnR w="19050">
                      <a:solidFill>
                        <a:srgbClr val="BEBEBE"/>
                      </a:solidFill>
                      <a:prstDash val="solid"/>
                    </a:lnR>
                    <a:lnT w="19050">
                      <a:solidFill>
                        <a:srgbClr val="BEBEB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37090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3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entrepreneurship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9050">
                      <a:solidFill>
                        <a:srgbClr val="BEBEBE"/>
                      </a:solidFill>
                      <a:prstDash val="solid"/>
                    </a:lnL>
                    <a:lnR w="19050">
                      <a:solidFill>
                        <a:srgbClr val="BEBEB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37090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Communication </a:t>
                      </a:r>
                      <a:r>
                        <a:rPr sz="110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across different</a:t>
                      </a:r>
                      <a:r>
                        <a:rPr sz="1100" spc="-114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contexts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9050">
                      <a:solidFill>
                        <a:srgbClr val="BEBEBE"/>
                      </a:solidFill>
                      <a:prstDash val="solid"/>
                    </a:lnL>
                    <a:lnR w="19050">
                      <a:solidFill>
                        <a:srgbClr val="BEBEB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Emotional </a:t>
                      </a:r>
                      <a:r>
                        <a:rPr sz="1100" b="1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intelligence </a:t>
                      </a:r>
                      <a:r>
                        <a:rPr sz="1100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ethical</a:t>
                      </a:r>
                      <a:r>
                        <a:rPr sz="1100" b="1" spc="-9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behaviour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9050">
                      <a:solidFill>
                        <a:srgbClr val="BEBEBE"/>
                      </a:solidFill>
                      <a:prstDash val="solid"/>
                    </a:lnL>
                    <a:lnR w="19050">
                      <a:solidFill>
                        <a:srgbClr val="BEBEBE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450752">
                <a:tc>
                  <a:txBody>
                    <a:bodyPr/>
                    <a:lstStyle/>
                    <a:p>
                      <a:pPr marL="92075" marR="83566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Transversal </a:t>
                      </a:r>
                      <a:r>
                        <a:rPr sz="1100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knowledge </a:t>
                      </a:r>
                      <a:r>
                        <a:rPr sz="110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of the </a:t>
                      </a:r>
                      <a:r>
                        <a:rPr sz="11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principles</a:t>
                      </a:r>
                      <a:r>
                        <a:rPr sz="1100" b="1" spc="-13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and  disciplines behind </a:t>
                      </a:r>
                      <a:r>
                        <a:rPr sz="1100" b="1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Artificial</a:t>
                      </a:r>
                      <a:r>
                        <a:rPr sz="1100" b="1" spc="-8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Intelligence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BEBEBE"/>
                      </a:solidFill>
                      <a:prstDash val="solid"/>
                    </a:lnL>
                    <a:lnR w="19050">
                      <a:solidFill>
                        <a:srgbClr val="BEBEBE"/>
                      </a:solidFill>
                      <a:prstDash val="solid"/>
                    </a:lnR>
                    <a:lnB w="190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object 8"/>
          <p:cNvSpPr/>
          <p:nvPr/>
        </p:nvSpPr>
        <p:spPr>
          <a:xfrm>
            <a:off x="7912353" y="3614058"/>
            <a:ext cx="3743325" cy="370840"/>
          </a:xfrm>
          <a:custGeom>
            <a:avLst/>
            <a:gdLst/>
            <a:ahLst/>
            <a:cxnLst/>
            <a:rect l="l" t="t" r="r" b="b"/>
            <a:pathLst>
              <a:path w="3743325" h="370839">
                <a:moveTo>
                  <a:pt x="0" y="370801"/>
                </a:moveTo>
                <a:lnTo>
                  <a:pt x="3743325" y="370801"/>
                </a:lnTo>
                <a:lnTo>
                  <a:pt x="3743325" y="0"/>
                </a:lnTo>
                <a:lnTo>
                  <a:pt x="0" y="0"/>
                </a:lnTo>
                <a:lnTo>
                  <a:pt x="0" y="370801"/>
                </a:lnTo>
                <a:close/>
              </a:path>
            </a:pathLst>
          </a:custGeom>
          <a:solidFill>
            <a:srgbClr val="F8D00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90244"/>
              </p:ext>
            </p:extLst>
          </p:nvPr>
        </p:nvGraphicFramePr>
        <p:xfrm>
          <a:off x="7907591" y="3599633"/>
          <a:ext cx="3743325" cy="2488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3325"/>
              </a:tblGrid>
              <a:tr h="38036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Technical skills related to</a:t>
                      </a:r>
                      <a:r>
                        <a:rPr sz="1200" b="1" spc="-6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AI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9525">
                      <a:solidFill>
                        <a:srgbClr val="F8CF09"/>
                      </a:solidFill>
                      <a:prstDash val="solid"/>
                    </a:lnL>
                    <a:lnR w="9525">
                      <a:solidFill>
                        <a:srgbClr val="F8CF09"/>
                      </a:solidFill>
                      <a:prstDash val="solid"/>
                    </a:lnR>
                  </a:tcPr>
                </a:tc>
              </a:tr>
              <a:tr h="570581">
                <a:tc>
                  <a:txBody>
                    <a:bodyPr/>
                    <a:lstStyle/>
                    <a:p>
                      <a:pPr marL="92075" marR="60642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100" spc="-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Knowledge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2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AI </a:t>
                      </a:r>
                      <a:r>
                        <a:rPr sz="1100" b="1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principles and skills to utilise  machine</a:t>
                      </a:r>
                      <a:r>
                        <a:rPr sz="1100" b="1" spc="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learning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9525">
                      <a:solidFill>
                        <a:srgbClr val="F8CF09"/>
                      </a:solidFill>
                      <a:prstDash val="solid"/>
                    </a:lnL>
                    <a:lnR w="9525">
                      <a:solidFill>
                        <a:srgbClr val="F8CF09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764692">
                <a:tc>
                  <a:txBody>
                    <a:bodyPr/>
                    <a:lstStyle/>
                    <a:p>
                      <a:pPr marL="92075" marR="40195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Competences that </a:t>
                      </a:r>
                      <a:r>
                        <a:rPr sz="1100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underlie </a:t>
                      </a:r>
                      <a:r>
                        <a:rPr sz="110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development of </a:t>
                      </a:r>
                      <a:r>
                        <a:rPr sz="1100" b="1" spc="-2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AI  </a:t>
                      </a:r>
                      <a:r>
                        <a:rPr sz="11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solutions and algorithms </a:t>
                      </a:r>
                      <a:r>
                        <a:rPr sz="110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(e.g. </a:t>
                      </a:r>
                      <a:r>
                        <a:rPr sz="11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computer</a:t>
                      </a:r>
                      <a:r>
                        <a:rPr sz="1100" b="1" spc="-15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science,  </a:t>
                      </a:r>
                      <a:r>
                        <a:rPr sz="11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software design, </a:t>
                      </a:r>
                      <a:r>
                        <a:rPr sz="110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mathematics, statistics,</a:t>
                      </a:r>
                      <a:r>
                        <a:rPr sz="1100" spc="-15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etc.)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lnL w="9525">
                      <a:solidFill>
                        <a:srgbClr val="F8CF09"/>
                      </a:solidFill>
                      <a:prstDash val="solid"/>
                    </a:lnL>
                    <a:lnR w="9525">
                      <a:solidFill>
                        <a:srgbClr val="F8CF09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772786">
                <a:tc>
                  <a:txBody>
                    <a:bodyPr/>
                    <a:lstStyle/>
                    <a:p>
                      <a:pPr marL="92075" marR="39624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100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Appropriate </a:t>
                      </a:r>
                      <a:r>
                        <a:rPr sz="1100" b="1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governance, </a:t>
                      </a:r>
                      <a:r>
                        <a:rPr sz="1100" b="1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management, protection  and storage of data </a:t>
                      </a:r>
                      <a:r>
                        <a:rPr sz="1100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sz="110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are at the </a:t>
                      </a:r>
                      <a:r>
                        <a:rPr sz="1100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of the  </a:t>
                      </a:r>
                      <a:r>
                        <a:rPr sz="1100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and test of </a:t>
                      </a:r>
                      <a:r>
                        <a:rPr sz="1100" spc="-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AI</a:t>
                      </a:r>
                      <a:r>
                        <a:rPr sz="1100" spc="-75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E3E3E"/>
                          </a:solidFill>
                          <a:latin typeface="Arial"/>
                          <a:cs typeface="Arial"/>
                        </a:rPr>
                        <a:t>solutions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9525">
                      <a:solidFill>
                        <a:srgbClr val="F8CF09"/>
                      </a:solidFill>
                      <a:prstDash val="solid"/>
                    </a:lnL>
                    <a:lnR w="9525">
                      <a:solidFill>
                        <a:srgbClr val="F8CF09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object 10"/>
          <p:cNvSpPr/>
          <p:nvPr/>
        </p:nvSpPr>
        <p:spPr>
          <a:xfrm>
            <a:off x="9985248" y="1341441"/>
            <a:ext cx="251459" cy="17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/>
          <p:nvPr/>
        </p:nvSpPr>
        <p:spPr>
          <a:xfrm>
            <a:off x="10139172" y="3690729"/>
            <a:ext cx="233172" cy="21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 txBox="1">
            <a:spLocks/>
          </p:cNvSpPr>
          <p:nvPr/>
        </p:nvSpPr>
        <p:spPr>
          <a:xfrm>
            <a:off x="11407648" y="6317802"/>
            <a:ext cx="160020" cy="16382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">
              <a:spcBef>
                <a:spcPts val="280"/>
              </a:spcBef>
            </a:pPr>
            <a:fld id="{81D60167-4931-47E6-BA6A-407CBD079E47}" type="slidenum">
              <a:rPr lang="fr-FR" smtClean="0"/>
              <a:pPr marL="27305">
                <a:spcBef>
                  <a:spcPts val="280"/>
                </a:spcBef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05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Blueprint</a:t>
            </a:r>
            <a:r>
              <a:rPr lang="fr-FR" dirty="0"/>
              <a:t> for collaboration:</a:t>
            </a:r>
            <a:r>
              <a:rPr lang="en-US" spc="-5" dirty="0">
                <a:latin typeface="Georgia"/>
                <a:cs typeface="Georgia"/>
              </a:rPr>
              <a:t/>
            </a:r>
            <a:br>
              <a:rPr lang="en-US" spc="-5" dirty="0">
                <a:latin typeface="Georgia"/>
                <a:cs typeface="Georgia"/>
              </a:rPr>
            </a:br>
            <a:r>
              <a:rPr lang="en-US" spc="-5" dirty="0">
                <a:latin typeface="Georgia"/>
                <a:cs typeface="Georgia"/>
              </a:rPr>
              <a:t>AI </a:t>
            </a:r>
            <a:r>
              <a:rPr lang="en-US" spc="-10" dirty="0">
                <a:latin typeface="Georgia"/>
                <a:cs typeface="Georgia"/>
              </a:rPr>
              <a:t>DIH</a:t>
            </a:r>
            <a:r>
              <a:rPr lang="en-US" spc="-30" dirty="0">
                <a:latin typeface="Georgia"/>
                <a:cs typeface="Georgia"/>
              </a:rPr>
              <a:t> </a:t>
            </a:r>
            <a:r>
              <a:rPr lang="en-US" spc="-10" dirty="0">
                <a:latin typeface="Georgia"/>
                <a:cs typeface="Georgia"/>
              </a:rPr>
              <a:t>profile: </a:t>
            </a:r>
            <a:r>
              <a:rPr lang="fr-FR" spc="-5" dirty="0" smtClean="0">
                <a:latin typeface="Arial"/>
                <a:cs typeface="Arial"/>
              </a:rPr>
              <a:t>Operating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spc="-5" dirty="0">
                <a:latin typeface="Arial"/>
                <a:cs typeface="Arial"/>
              </a:rPr>
              <a:t>model</a:t>
            </a:r>
            <a:r>
              <a:rPr lang="fr-FR" dirty="0">
                <a:latin typeface="Arial"/>
                <a:cs typeface="Arial"/>
              </a:rPr>
              <a:t/>
            </a:r>
            <a:br>
              <a:rPr lang="fr-FR" dirty="0">
                <a:latin typeface="Arial"/>
                <a:cs typeface="Arial"/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59754" y="2015613"/>
            <a:ext cx="5802557" cy="30736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12700" marR="156210">
              <a:lnSpc>
                <a:spcPct val="100000"/>
              </a:lnSpc>
              <a:spcBef>
                <a:spcPts val="0"/>
              </a:spcBef>
            </a:pPr>
            <a:r>
              <a:rPr lang="en-US" sz="1800" spc="-5" dirty="0" smtClean="0">
                <a:solidFill>
                  <a:srgbClr val="3E3E3E"/>
                </a:solidFill>
                <a:latin typeface="Arial"/>
                <a:cs typeface="Arial"/>
              </a:rPr>
              <a:t>Operating </a:t>
            </a:r>
            <a:r>
              <a:rPr lang="en-US" sz="1800" spc="-5" dirty="0">
                <a:solidFill>
                  <a:srgbClr val="3E3E3E"/>
                </a:solidFill>
                <a:latin typeface="Arial"/>
                <a:cs typeface="Arial"/>
              </a:rPr>
              <a:t>model of a </a:t>
            </a:r>
            <a:r>
              <a:rPr lang="en-US" sz="1800" spc="-5" dirty="0" smtClean="0">
                <a:solidFill>
                  <a:srgbClr val="3E3E3E"/>
                </a:solidFill>
                <a:latin typeface="Arial"/>
                <a:cs typeface="Arial"/>
              </a:rPr>
              <a:t>DIH defining :</a:t>
            </a:r>
            <a:endParaRPr lang="en-US" sz="1800" spc="-5" dirty="0" smtClean="0">
              <a:solidFill>
                <a:srgbClr val="3E3E3E"/>
              </a:solidFill>
              <a:cs typeface="Arial"/>
            </a:endParaRPr>
          </a:p>
          <a:p>
            <a:pPr marL="282575" marR="156210" lvl="1">
              <a:spcBef>
                <a:spcPts val="0"/>
              </a:spcBef>
            </a:pPr>
            <a:r>
              <a:rPr lang="en-US" sz="1600" dirty="0" smtClean="0"/>
              <a:t>strategy </a:t>
            </a:r>
            <a:r>
              <a:rPr lang="en-US" sz="1600" dirty="0"/>
              <a:t>outlining the DIH mission and key intervention </a:t>
            </a:r>
            <a:r>
              <a:rPr lang="en-US" sz="1600" dirty="0" smtClean="0"/>
              <a:t>areas</a:t>
            </a:r>
          </a:p>
          <a:p>
            <a:pPr marL="282575" marR="156210" lvl="1">
              <a:spcBef>
                <a:spcPts val="0"/>
              </a:spcBef>
            </a:pPr>
            <a:r>
              <a:rPr lang="en-US" sz="1600" dirty="0"/>
              <a:t>funding </a:t>
            </a:r>
            <a:r>
              <a:rPr lang="en-US" sz="1600" dirty="0" smtClean="0"/>
              <a:t>mechanisms</a:t>
            </a:r>
          </a:p>
          <a:p>
            <a:pPr marL="282575" marR="156210" lvl="1">
              <a:spcBef>
                <a:spcPts val="0"/>
              </a:spcBef>
            </a:pPr>
            <a:r>
              <a:rPr lang="en-US" sz="1600" dirty="0"/>
              <a:t>clear and flexible governance </a:t>
            </a:r>
            <a:endParaRPr lang="en-US" sz="1600" dirty="0" smtClean="0"/>
          </a:p>
          <a:p>
            <a:pPr marL="282575" marR="156210" lvl="1">
              <a:spcBef>
                <a:spcPts val="0"/>
              </a:spcBef>
            </a:pPr>
            <a:r>
              <a:rPr lang="en-US" sz="1600" dirty="0"/>
              <a:t>detailed processes for the most relevant activities </a:t>
            </a:r>
            <a:endParaRPr lang="en-US" sz="1600" dirty="0" smtClean="0"/>
          </a:p>
          <a:p>
            <a:pPr marL="282575" marR="156210" lvl="1">
              <a:spcBef>
                <a:spcPts val="0"/>
              </a:spcBef>
            </a:pPr>
            <a:r>
              <a:rPr lang="en-US" sz="1600" dirty="0"/>
              <a:t>introduction of the ethical AI component </a:t>
            </a:r>
            <a:endParaRPr lang="en-US" sz="1600" dirty="0" smtClean="0"/>
          </a:p>
          <a:p>
            <a:pPr marL="282575" marR="156210" lvl="1">
              <a:spcBef>
                <a:spcPts val="0"/>
              </a:spcBef>
            </a:pPr>
            <a:r>
              <a:rPr lang="en-US" sz="1600" dirty="0"/>
              <a:t>framework of KPIs and metrics to monitor effectiveness and track </a:t>
            </a:r>
            <a:endParaRPr lang="en-US" sz="1600" dirty="0" smtClean="0"/>
          </a:p>
          <a:p>
            <a:pPr marL="282575" marR="156210" lvl="1">
              <a:spcBef>
                <a:spcPts val="0"/>
              </a:spcBef>
            </a:pPr>
            <a:r>
              <a:rPr lang="en-US" sz="1600" dirty="0" smtClean="0"/>
              <a:t>effective </a:t>
            </a:r>
            <a:r>
              <a:rPr lang="en-US" sz="1600" dirty="0"/>
              <a:t>communication strategy </a:t>
            </a:r>
            <a:endParaRPr lang="en-US" sz="1600" dirty="0" smtClean="0"/>
          </a:p>
          <a:p>
            <a:pPr marL="282575" marR="156210" lvl="1">
              <a:spcBef>
                <a:spcPts val="0"/>
              </a:spcBef>
            </a:pPr>
            <a:r>
              <a:rPr lang="en-US" sz="1600" dirty="0"/>
              <a:t>access to both physical and virtual </a:t>
            </a:r>
            <a:r>
              <a:rPr lang="en-US" sz="1600" dirty="0" smtClean="0"/>
              <a:t>infrastructures (may </a:t>
            </a:r>
            <a:r>
              <a:rPr lang="en-US" sz="1600" dirty="0"/>
              <a:t>include HPCs, virtual environments, </a:t>
            </a:r>
            <a:r>
              <a:rPr lang="en-US" sz="1600" dirty="0" err="1"/>
              <a:t>IoT</a:t>
            </a:r>
            <a:r>
              <a:rPr lang="en-US" sz="1600" dirty="0"/>
              <a:t> sensors and platforms, as well as </a:t>
            </a:r>
            <a:r>
              <a:rPr lang="en-US" sz="1600" dirty="0" smtClean="0"/>
              <a:t>datasets) </a:t>
            </a:r>
            <a:endParaRPr lang="en-US" sz="1600" dirty="0">
              <a:cs typeface="Arial"/>
            </a:endParaRPr>
          </a:p>
          <a:p>
            <a:endParaRPr lang="fr-FR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>
                <a:solidFill>
                  <a:prstClr val="white"/>
                </a:solidFill>
              </a:rPr>
              <a:pPr/>
              <a:t>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object 2"/>
          <p:cNvSpPr/>
          <p:nvPr/>
        </p:nvSpPr>
        <p:spPr>
          <a:xfrm>
            <a:off x="6488674" y="1140943"/>
            <a:ext cx="5641975" cy="5082139"/>
          </a:xfrm>
          <a:custGeom>
            <a:avLst/>
            <a:gdLst/>
            <a:ahLst/>
            <a:cxnLst/>
            <a:rect l="l" t="t" r="r" b="b"/>
            <a:pathLst>
              <a:path w="5641975" h="6858000">
                <a:moveTo>
                  <a:pt x="0" y="6858000"/>
                </a:moveTo>
                <a:lnTo>
                  <a:pt x="5641847" y="6858000"/>
                </a:lnTo>
                <a:lnTo>
                  <a:pt x="56418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9B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6615041" y="1276951"/>
            <a:ext cx="5389245" cy="4810125"/>
          </a:xfrm>
          <a:custGeom>
            <a:avLst/>
            <a:gdLst/>
            <a:ahLst/>
            <a:cxnLst/>
            <a:rect l="l" t="t" r="r" b="b"/>
            <a:pathLst>
              <a:path w="5389245" h="4810125">
                <a:moveTo>
                  <a:pt x="0" y="4809744"/>
                </a:moveTo>
                <a:lnTo>
                  <a:pt x="5388864" y="4809744"/>
                </a:lnTo>
                <a:lnTo>
                  <a:pt x="5388864" y="0"/>
                </a:lnTo>
                <a:lnTo>
                  <a:pt x="0" y="0"/>
                </a:lnTo>
                <a:lnTo>
                  <a:pt x="0" y="4809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6817923" y="1685546"/>
            <a:ext cx="4983479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13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</a:t>
            </a:r>
            <a:r>
              <a:rPr lang="en-US" b="1" dirty="0"/>
              <a:t>to get ready for collaboration</a:t>
            </a:r>
            <a:br>
              <a:rPr lang="en-US" b="1" dirty="0"/>
            </a:br>
            <a:r>
              <a:rPr lang="en-US" dirty="0"/>
              <a:t>how to assess the </a:t>
            </a:r>
            <a:r>
              <a:rPr lang="en-US" sz="2800" dirty="0"/>
              <a:t>potential</a:t>
            </a:r>
            <a:r>
              <a:rPr lang="en-US" dirty="0"/>
              <a:t> of </a:t>
            </a:r>
            <a:r>
              <a:rPr lang="en-US" dirty="0" smtClean="0"/>
              <a:t>cooperation</a:t>
            </a:r>
            <a:br>
              <a:rPr lang="en-US" dirty="0" smtClean="0"/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09600" y="1221105"/>
            <a:ext cx="11353380" cy="2069363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smtClean="0"/>
              <a:t>DIH should start </a:t>
            </a:r>
            <a:r>
              <a:rPr lang="en-US" b="1" dirty="0"/>
              <a:t>from the analysis of its </a:t>
            </a:r>
            <a:r>
              <a:rPr lang="en-US" b="1" dirty="0" smtClean="0"/>
              <a:t>customers</a:t>
            </a:r>
            <a:r>
              <a:rPr lang="en-US" b="1" dirty="0"/>
              <a:t>:</a:t>
            </a:r>
            <a:endParaRPr lang="en-US" b="1" dirty="0" smtClean="0"/>
          </a:p>
          <a:p>
            <a:pPr lvl="1"/>
            <a:r>
              <a:rPr lang="en-US" dirty="0" smtClean="0"/>
              <a:t>defining </a:t>
            </a:r>
            <a:r>
              <a:rPr lang="en-US" dirty="0"/>
              <a:t>their requirements,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it is responding to them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understanding how its offerings can be improved by the collaboration with other </a:t>
            </a:r>
            <a:r>
              <a:rPr lang="en-US" dirty="0" smtClean="0"/>
              <a:t>DIHs</a:t>
            </a:r>
          </a:p>
          <a:p>
            <a:r>
              <a:rPr lang="en-US" b="1" dirty="0" smtClean="0"/>
              <a:t>Customer </a:t>
            </a:r>
            <a:r>
              <a:rPr lang="en-US" b="1" dirty="0"/>
              <a:t>journey mapping </a:t>
            </a:r>
            <a:r>
              <a:rPr lang="en-US" b="1" dirty="0" smtClean="0"/>
              <a:t>exercise 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can help DIHs </a:t>
            </a:r>
            <a:r>
              <a:rPr lang="en-US" dirty="0" smtClean="0"/>
              <a:t>to </a:t>
            </a:r>
            <a:r>
              <a:rPr lang="en-US" dirty="0"/>
              <a:t>improve DIH capacity to meet the need of its customers and its ecosystems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>
                <a:solidFill>
                  <a:prstClr val="white"/>
                </a:solidFill>
              </a:rPr>
              <a:pPr/>
              <a:t>9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15" y="3290468"/>
            <a:ext cx="7150349" cy="30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-PPT-2013">
  <a:themeElements>
    <a:clrScheme name="IR-190420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1E6"/>
      </a:accent1>
      <a:accent2>
        <a:srgbClr val="11216E"/>
      </a:accent2>
      <a:accent3>
        <a:srgbClr val="008436"/>
      </a:accent3>
      <a:accent4>
        <a:srgbClr val="DEDB00"/>
      </a:accent4>
      <a:accent5>
        <a:srgbClr val="E2001A"/>
      </a:accent5>
      <a:accent6>
        <a:srgbClr val="70408E"/>
      </a:accent6>
      <a:hlink>
        <a:srgbClr val="A41C22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-2017" id="{8EE78EFD-D5B1-4A61-8CAA-60F3235CED15}" vid="{162C1D4D-ECB7-4D43-87AA-872AC48CB64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1644</Words>
  <Application>Microsoft Office PowerPoint</Application>
  <PresentationFormat>Grand écran</PresentationFormat>
  <Paragraphs>221</Paragraphs>
  <Slides>14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Courier New</vt:lpstr>
      <vt:lpstr>Georgia</vt:lpstr>
      <vt:lpstr>Montserrat-Light</vt:lpstr>
      <vt:lpstr>Times New Roman</vt:lpstr>
      <vt:lpstr>Trebuchet MS</vt:lpstr>
      <vt:lpstr>Wingdings</vt:lpstr>
      <vt:lpstr>IR-PPT-2013</vt:lpstr>
      <vt:lpstr>Package</vt:lpstr>
      <vt:lpstr>Objet d’environnement du Gestionnaire de liaisons</vt:lpstr>
      <vt:lpstr>Présentation PowerPoint</vt:lpstr>
      <vt:lpstr>AI DIH Network : The project</vt:lpstr>
      <vt:lpstr>AI DIH : blueprint for collaboration</vt:lpstr>
      <vt:lpstr>Blueprint for collaboration: AI DIH profile : Service offering</vt:lpstr>
      <vt:lpstr>Présentation PowerPoint</vt:lpstr>
      <vt:lpstr>Présentation PowerPoint</vt:lpstr>
      <vt:lpstr>Blueprint for collaboration: AI DIH profile: Competences and skills</vt:lpstr>
      <vt:lpstr>Blueprint for collaboration: AI DIH profile: Operating model </vt:lpstr>
      <vt:lpstr>How to get ready for collaboration how to assess the potential of cooperation </vt:lpstr>
      <vt:lpstr>For DIHs: How to get ready for collaboration How to evaluate DIH’s readiness to cooperate</vt:lpstr>
      <vt:lpstr>For DIHs: How to get ready for collaboration Building and maintaining your network</vt:lpstr>
      <vt:lpstr>AI DIH : The 3 Cooperation Scenarios</vt:lpstr>
      <vt:lpstr>Policy recommendations: to strengthen cooperation Co-drafting process and key topics</vt:lpstr>
      <vt:lpstr>Framework Cooperation Agreement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MALEK</dc:creator>
  <cp:lastModifiedBy>Michel MALEK</cp:lastModifiedBy>
  <cp:revision>61</cp:revision>
  <dcterms:created xsi:type="dcterms:W3CDTF">2020-11-05T10:50:09Z</dcterms:created>
  <dcterms:modified xsi:type="dcterms:W3CDTF">2020-11-17T08:23:51Z</dcterms:modified>
</cp:coreProperties>
</file>