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65" r:id="rId5"/>
    <p:sldId id="266" r:id="rId6"/>
    <p:sldId id="267" r:id="rId7"/>
    <p:sldId id="268" r:id="rId8"/>
    <p:sldId id="272" r:id="rId9"/>
    <p:sldId id="269" r:id="rId10"/>
    <p:sldId id="271" r:id="rId11"/>
    <p:sldId id="270" r:id="rId12"/>
    <p:sldId id="273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ufam" pitchFamily="2" charset="-78"/>
      <p:regular r:id="rId19"/>
      <p:bold r:id="rId20"/>
      <p:italic r:id="rId21"/>
      <p:boldItalic r:id="rId22"/>
    </p:embeddedFont>
    <p:embeddedFont>
      <p:font typeface="Kufam ExtraBold" pitchFamily="2" charset="-78"/>
      <p:bold r:id="rId23"/>
      <p:boldItalic r:id="rId24"/>
    </p:embeddedFont>
    <p:embeddedFont>
      <p:font typeface="Kufam SemiBold" pitchFamily="2" charset="-78"/>
      <p:bold r:id="rId25"/>
      <p:boldItalic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0B"/>
    <a:srgbClr val="0000FF"/>
    <a:srgbClr val="FF4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 autoAdjust="0"/>
    <p:restoredTop sz="91128" autoAdjust="0"/>
  </p:normalViewPr>
  <p:slideViewPr>
    <p:cSldViewPr>
      <p:cViewPr varScale="1">
        <p:scale>
          <a:sx n="139" d="100"/>
          <a:sy n="139" d="100"/>
        </p:scale>
        <p:origin x="96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DBCC2-BD07-1942-841D-EADC58B7D1BC}" type="datetimeFigureOut">
              <a:rPr lang="fr-FR" smtClean="0"/>
              <a:t>02/12/2020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6A1C3-FE35-D34D-99C5-1FFB544E8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61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8" y="699542"/>
            <a:ext cx="552104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2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7534"/>
            <a:ext cx="3613776" cy="259228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147814"/>
            <a:ext cx="5904656" cy="793643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rgbClr val="FF466F"/>
                </a:solidFill>
                <a:latin typeface="Kufam SemiBold" pitchFamily="2" charset="-78"/>
                <a:cs typeface="Kufam SemiBold" pitchFamily="2" charset="-78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2 lignes maximum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155926"/>
            <a:ext cx="3960440" cy="36004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XX / XX / 2020 à </a:t>
            </a:r>
            <a:r>
              <a:rPr lang="fr-FR" dirty="0" err="1"/>
              <a:t>XXXXX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70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6004" y="339503"/>
            <a:ext cx="6872300" cy="720080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Kufam ExtraBold" pitchFamily="2" charset="-78"/>
                <a:cs typeface="Kufam ExtraBold" pitchFamily="2" charset="-78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29310"/>
            <a:ext cx="1344132" cy="730272"/>
          </a:xfrm>
          <a:prstGeom prst="rect">
            <a:avLst/>
          </a:prstGeom>
        </p:spPr>
      </p:pic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5605"/>
            <a:ext cx="8229600" cy="3319017"/>
          </a:xfrm>
        </p:spPr>
        <p:txBody>
          <a:bodyPr/>
          <a:lstStyle>
            <a:lvl1pPr>
              <a:defRPr sz="1600">
                <a:solidFill>
                  <a:srgbClr val="FF466F"/>
                </a:solidFill>
              </a:defRPr>
            </a:lvl1pPr>
            <a:lvl2pPr>
              <a:defRPr sz="1400">
                <a:solidFill>
                  <a:srgbClr val="0000FF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9" name="Connecteur droit 18"/>
          <p:cNvCxnSpPr/>
          <p:nvPr userDrawn="1"/>
        </p:nvCxnSpPr>
        <p:spPr>
          <a:xfrm flipH="1">
            <a:off x="0" y="1059582"/>
            <a:ext cx="827584" cy="0"/>
          </a:xfrm>
          <a:prstGeom prst="line">
            <a:avLst/>
          </a:prstGeom>
          <a:ln w="38100">
            <a:solidFill>
              <a:srgbClr val="FF4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5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436004" y="339503"/>
            <a:ext cx="6872300" cy="720080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Kufam ExtraBold" pitchFamily="2" charset="-78"/>
                <a:cs typeface="Kufam ExtraBold" pitchFamily="2" charset="-78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3"/>
          </p:nvPr>
        </p:nvSpPr>
        <p:spPr>
          <a:xfrm>
            <a:off x="457200" y="1275605"/>
            <a:ext cx="4042792" cy="3319017"/>
          </a:xfrm>
        </p:spPr>
        <p:txBody>
          <a:bodyPr/>
          <a:lstStyle>
            <a:lvl1pPr>
              <a:defRPr sz="1600">
                <a:solidFill>
                  <a:srgbClr val="FF466F"/>
                </a:solidFill>
              </a:defRPr>
            </a:lvl1pPr>
            <a:lvl2pPr>
              <a:defRPr sz="1400">
                <a:solidFill>
                  <a:srgbClr val="0000FF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 baseline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4"/>
          </p:nvPr>
        </p:nvSpPr>
        <p:spPr>
          <a:xfrm>
            <a:off x="4644008" y="1275606"/>
            <a:ext cx="4042792" cy="3319017"/>
          </a:xfrm>
        </p:spPr>
        <p:txBody>
          <a:bodyPr/>
          <a:lstStyle>
            <a:lvl1pPr>
              <a:defRPr sz="1600">
                <a:solidFill>
                  <a:srgbClr val="FF466F"/>
                </a:solidFill>
              </a:defRPr>
            </a:lvl1pPr>
            <a:lvl2pPr>
              <a:defRPr sz="1400">
                <a:solidFill>
                  <a:srgbClr val="0000FF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 flipH="1">
            <a:off x="0" y="1059582"/>
            <a:ext cx="827584" cy="0"/>
          </a:xfrm>
          <a:prstGeom prst="line">
            <a:avLst/>
          </a:prstGeom>
          <a:ln w="38100">
            <a:solidFill>
              <a:srgbClr val="FF4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29310"/>
            <a:ext cx="1344132" cy="7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1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97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Kufam" pitchFamily="2" charset="-78"/>
              <a:buChar char="▶"/>
            </a:pPr>
            <a:r>
              <a:rPr lang="fr-FR" dirty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Kufam" pitchFamily="2" charset="-78"/>
              <a:buChar char="▷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Kufam" pitchFamily="2" charset="-78"/>
              <a:buChar char="‒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866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49" r:id="rId3"/>
    <p:sldLayoutId id="2147483652" r:id="rId4"/>
    <p:sldLayoutId id="214748366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000" kern="1200">
          <a:solidFill>
            <a:srgbClr val="0000FF"/>
          </a:solidFill>
          <a:latin typeface="Kufam ExtraBold" pitchFamily="2" charset="-78"/>
          <a:ea typeface="+mj-ea"/>
          <a:cs typeface="Kufam ExtraBold" pitchFamily="2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Kufam" pitchFamily="2" charset="-78"/>
        <a:buChar char="▶"/>
        <a:defRPr lang="fr-FR" sz="1600" kern="1200" dirty="0" smtClean="0">
          <a:solidFill>
            <a:srgbClr val="FF466F"/>
          </a:solidFill>
          <a:latin typeface="Kufam" pitchFamily="2" charset="-78"/>
          <a:ea typeface="+mn-ea"/>
          <a:cs typeface="Kufam" pitchFamily="2" charset="-78"/>
        </a:defRPr>
      </a:lvl1pPr>
      <a:lvl2pPr marL="742950" indent="-285750" algn="l" defTabSz="914400" rtl="0" eaLnBrk="1" latinLnBrk="0" hangingPunct="1">
        <a:spcBef>
          <a:spcPct val="20000"/>
        </a:spcBef>
        <a:buFont typeface="Kufam" pitchFamily="2" charset="-78"/>
        <a:buChar char="▷"/>
        <a:defRPr lang="fr-FR" sz="1400" kern="1200" dirty="0" smtClean="0">
          <a:solidFill>
            <a:srgbClr val="0000FF"/>
          </a:solidFill>
          <a:latin typeface="Kufam" pitchFamily="2" charset="-78"/>
          <a:ea typeface="+mn-ea"/>
          <a:cs typeface="Kufam" pitchFamily="2" charset="-78"/>
        </a:defRPr>
      </a:lvl2pPr>
      <a:lvl3pPr marL="1143000" indent="-228600" algn="l" defTabSz="914400" rtl="0" eaLnBrk="1" latinLnBrk="0" hangingPunct="1">
        <a:spcBef>
          <a:spcPct val="20000"/>
        </a:spcBef>
        <a:buFont typeface="Kufam" pitchFamily="2" charset="-78"/>
        <a:buChar char="‒"/>
        <a:defRPr lang="fr-FR" sz="1200" kern="1200" dirty="0" smtClean="0">
          <a:solidFill>
            <a:schemeClr val="tx1"/>
          </a:solidFill>
          <a:latin typeface="Kufam" pitchFamily="2" charset="-78"/>
          <a:ea typeface="+mn-ea"/>
          <a:cs typeface="Kufam" pitchFamily="2" charset="-7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→"/>
        <a:defRPr sz="1100" kern="1200">
          <a:solidFill>
            <a:schemeClr val="tx1"/>
          </a:solidFill>
          <a:latin typeface="Kufam" pitchFamily="2" charset="-78"/>
          <a:ea typeface="+mn-ea"/>
          <a:cs typeface="Kufam" pitchFamily="2" charset="-7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˃"/>
        <a:defRPr sz="1050" kern="1200">
          <a:solidFill>
            <a:schemeClr val="tx1"/>
          </a:solidFill>
          <a:latin typeface="Kufam" pitchFamily="2" charset="-78"/>
          <a:ea typeface="+mn-ea"/>
          <a:cs typeface="Kufam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62B29-679C-DB40-AEC0-408C5EB36F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Synthèse </a:t>
            </a:r>
            <a:r>
              <a:rPr lang="fr-FR" dirty="0" err="1"/>
              <a:t>Webinar</a:t>
            </a:r>
            <a:r>
              <a:rPr lang="fr-FR" dirty="0"/>
              <a:t> IA &amp; Industrie organisé par </a:t>
            </a:r>
            <a:r>
              <a:rPr lang="fr-FR" dirty="0" err="1"/>
              <a:t>WeNetwork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710FA5-7ED6-8F4C-ABCE-A4C19136F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4155926"/>
            <a:ext cx="4536504" cy="360040"/>
          </a:xfrm>
        </p:spPr>
        <p:txBody>
          <a:bodyPr>
            <a:normAutofit/>
          </a:bodyPr>
          <a:lstStyle/>
          <a:p>
            <a:r>
              <a:rPr lang="fr-FR" dirty="0"/>
              <a:t>02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224141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8F1200-A2E0-E14E-8E0B-C00856321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"/>
            <a:ext cx="9144000" cy="50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5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902B5-3B64-514D-9F25-BA9B050FE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Synthèse du </a:t>
            </a:r>
            <a:r>
              <a:rPr lang="fr-FR" dirty="0" err="1"/>
              <a:t>webinar</a:t>
            </a:r>
            <a:r>
              <a:rPr lang="fr-FR" dirty="0"/>
              <a:t> (notes de Simon </a:t>
            </a:r>
            <a:r>
              <a:rPr lang="fr-FR" dirty="0" err="1"/>
              <a:t>Boisserpe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D7EF4-91A8-814D-A4CE-0DF4EB9E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C’est quoi l’IA</a:t>
            </a:r>
          </a:p>
          <a:p>
            <a:pPr lvl="1"/>
            <a:r>
              <a:rPr lang="fr-FR" dirty="0"/>
              <a:t>Simuler l’intelligence humaine à l’aide d’une machine</a:t>
            </a:r>
          </a:p>
          <a:p>
            <a:pPr lvl="1"/>
            <a:r>
              <a:rPr lang="fr-FR" dirty="0"/>
              <a:t>Algorithmes, programme informatique, suite d’opération mathématiques destinés à apprendre une tâche dans un contexte précis pour pouvoir la reproduire</a:t>
            </a:r>
          </a:p>
          <a:p>
            <a:r>
              <a:rPr lang="fr-FR" dirty="0"/>
              <a:t>Pourquoi l’IA se développe fortement aujourd’hui ?</a:t>
            </a:r>
          </a:p>
          <a:p>
            <a:pPr lvl="1"/>
            <a:r>
              <a:rPr lang="fr-FR" dirty="0"/>
              <a:t>Capacité de calcul en croissance</a:t>
            </a:r>
          </a:p>
          <a:p>
            <a:pPr lvl="1"/>
            <a:r>
              <a:rPr lang="fr-FR" dirty="0"/>
              <a:t>Développement de l’open source (les principaux </a:t>
            </a:r>
            <a:r>
              <a:rPr lang="fr-FR" dirty="0" err="1"/>
              <a:t>algo</a:t>
            </a:r>
            <a:r>
              <a:rPr lang="fr-FR" dirty="0"/>
              <a:t> IA sont sous licence Open Source et disponible sur </a:t>
            </a:r>
            <a:r>
              <a:rPr lang="fr-FR" dirty="0">
                <a:hlinkClick r:id="rId2"/>
              </a:rPr>
              <a:t>https://github.com/</a:t>
            </a:r>
            <a:endParaRPr lang="fr-FR" dirty="0"/>
          </a:p>
          <a:p>
            <a:pPr lvl="1"/>
            <a:r>
              <a:rPr lang="fr-FR" dirty="0"/>
              <a:t>On dispose de données en masse grâce au développement de l’</a:t>
            </a:r>
            <a:r>
              <a:rPr lang="fr-FR" dirty="0" err="1"/>
              <a:t>IoT</a:t>
            </a:r>
            <a:r>
              <a:rPr lang="fr-FR" dirty="0"/>
              <a:t>, du Web et des coûts de stockage des données en </a:t>
            </a:r>
            <a:r>
              <a:rPr lang="fr-FR" dirty="0" err="1"/>
              <a:t>baisss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10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01DB0-A900-A642-B2B6-4EEDC16E1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Synthèse du </a:t>
            </a:r>
            <a:r>
              <a:rPr lang="fr-FR" dirty="0" err="1"/>
              <a:t>webinar</a:t>
            </a:r>
            <a:r>
              <a:rPr lang="fr-FR" dirty="0"/>
              <a:t> (notes de Simon </a:t>
            </a:r>
            <a:r>
              <a:rPr lang="fr-FR" dirty="0" err="1"/>
              <a:t>Boisserpe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82CC4B-36B6-244D-AE24-3D23449ED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Point de départ pour utiliser l’IA dans l’entreprise ?</a:t>
            </a:r>
          </a:p>
          <a:p>
            <a:pPr lvl="1"/>
            <a:r>
              <a:rPr lang="fr-FR" dirty="0"/>
              <a:t>Se concentrer le cas d’usage (ne pas aborder le sujet par la technique), la valeur ajoutée se situe au niveau du métier</a:t>
            </a:r>
          </a:p>
          <a:p>
            <a:pPr lvl="1"/>
            <a:r>
              <a:rPr lang="fr-FR" dirty="0"/>
              <a:t>Les questions à se poser :</a:t>
            </a:r>
          </a:p>
          <a:p>
            <a:pPr lvl="2"/>
            <a:r>
              <a:rPr lang="fr-FR" dirty="0"/>
              <a:t>Quel est mon métier?</a:t>
            </a:r>
          </a:p>
          <a:p>
            <a:pPr lvl="2"/>
            <a:r>
              <a:rPr lang="fr-FR" dirty="0"/>
              <a:t>Quelles sont les tâches que je pourrais automatiser ?</a:t>
            </a:r>
          </a:p>
          <a:p>
            <a:pPr lvl="2"/>
            <a:r>
              <a:rPr lang="fr-FR" dirty="0"/>
              <a:t>Faire une liste des cas d’usages en interne, par exemple : je voudrais savoir si une machine va casser … , je voudrais mieux ordonner mes tâches …</a:t>
            </a:r>
          </a:p>
          <a:p>
            <a:pPr lvl="2"/>
            <a:r>
              <a:rPr lang="fr-FR" dirty="0"/>
              <a:t>Chiffrer le gain de temps que cela pourrait apporter</a:t>
            </a:r>
          </a:p>
          <a:p>
            <a:pPr lvl="1"/>
            <a:r>
              <a:rPr lang="fr-FR" dirty="0"/>
              <a:t>Remarque de l’intervenant : l’IA est plus facile à déployer dans le secteur de l’industrie car les processus sur bien documentés</a:t>
            </a:r>
          </a:p>
          <a:p>
            <a:pPr lvl="1"/>
            <a:r>
              <a:rPr lang="fr-FR" dirty="0"/>
              <a:t>Etape préliminaire à l’IA : travailler sur la cartographie des processus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81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6FEC82-140F-D940-89D2-65739D0B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" y="0"/>
            <a:ext cx="9076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9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7FD37B-1619-9C48-AD9D-B88F9CC70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Synthèse de </a:t>
            </a:r>
            <a:r>
              <a:rPr lang="fr-FR" dirty="0" err="1"/>
              <a:t>webinar</a:t>
            </a:r>
            <a:r>
              <a:rPr lang="fr-FR" dirty="0"/>
              <a:t> (notes de Simon </a:t>
            </a:r>
            <a:r>
              <a:rPr lang="fr-FR" dirty="0" err="1"/>
              <a:t>Boisserpe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2F5001-10C0-7446-9217-5B8BEC243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 quoi sert l’IA aujourd’hui ?</a:t>
            </a:r>
          </a:p>
          <a:p>
            <a:pPr lvl="1"/>
            <a:r>
              <a:rPr lang="fr-FR" dirty="0"/>
              <a:t>Automatiser des tâches répétitives</a:t>
            </a:r>
          </a:p>
          <a:p>
            <a:pPr lvl="2"/>
            <a:r>
              <a:rPr lang="fr-FR" dirty="0"/>
              <a:t>Mettre des labels sur des éléments / </a:t>
            </a:r>
            <a:r>
              <a:rPr lang="fr-FR" dirty="0" err="1"/>
              <a:t>clissifier</a:t>
            </a:r>
            <a:endParaRPr lang="fr-FR" dirty="0"/>
          </a:p>
          <a:p>
            <a:pPr lvl="2"/>
            <a:r>
              <a:rPr lang="fr-FR" dirty="0"/>
              <a:t>Ex : cette machine va casser, classer automatiquement des commandes, mails, ordres de fabrication, …</a:t>
            </a:r>
          </a:p>
          <a:p>
            <a:pPr lvl="1"/>
            <a:r>
              <a:rPr lang="fr-FR" dirty="0"/>
              <a:t>Segmenter des objets, faire des groupes</a:t>
            </a:r>
          </a:p>
          <a:p>
            <a:pPr lvl="1"/>
            <a:r>
              <a:rPr lang="fr-FR" dirty="0"/>
              <a:t>Analyser du texte et des images</a:t>
            </a:r>
          </a:p>
          <a:p>
            <a:pPr lvl="1"/>
            <a:r>
              <a:rPr lang="fr-FR" dirty="0"/>
              <a:t>Prévoir</a:t>
            </a:r>
          </a:p>
          <a:p>
            <a:pPr lvl="2"/>
            <a:r>
              <a:rPr lang="fr-FR" dirty="0"/>
              <a:t>Prévoir des pannes, anticiper des commandes, prévoir des températures, …</a:t>
            </a:r>
          </a:p>
          <a:p>
            <a:pPr lvl="1"/>
            <a:r>
              <a:rPr lang="fr-FR" dirty="0"/>
              <a:t>Optimiser</a:t>
            </a:r>
          </a:p>
          <a:p>
            <a:pPr lvl="2"/>
            <a:r>
              <a:rPr lang="fr-FR" dirty="0"/>
              <a:t>Ordonnancer des tâches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99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7FD37B-1619-9C48-AD9D-B88F9CC70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Synthèse de </a:t>
            </a:r>
            <a:r>
              <a:rPr lang="fr-FR" dirty="0" err="1"/>
              <a:t>webinar</a:t>
            </a:r>
            <a:r>
              <a:rPr lang="fr-FR" dirty="0"/>
              <a:t> (notes de Simon </a:t>
            </a:r>
            <a:r>
              <a:rPr lang="fr-FR" dirty="0" err="1"/>
              <a:t>Boisserpe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2F5001-10C0-7446-9217-5B8BEC24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84" y="1275606"/>
            <a:ext cx="8229600" cy="338437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Un cas d’usage qui fonctionne (exemple)</a:t>
            </a:r>
          </a:p>
          <a:p>
            <a:pPr lvl="1"/>
            <a:r>
              <a:rPr lang="fr-FR" dirty="0"/>
              <a:t>1 équipe SAV qui souhaite comprendre si une casse prématurée d’un produit est liée à une erreur de fabrication lors de la production ou bien à un usage du produit dans de mauvaise condition opérationnelle ? </a:t>
            </a:r>
          </a:p>
          <a:p>
            <a:pPr lvl="1"/>
            <a:r>
              <a:rPr lang="fr-FR" dirty="0"/>
              <a:t>Question : a-t-on les données nécessaire pour répondre à la question ?</a:t>
            </a:r>
          </a:p>
          <a:p>
            <a:pPr lvl="1"/>
            <a:r>
              <a:rPr lang="fr-FR" dirty="0"/>
              <a:t>Organiser une équipe interne avec la direction, le SAV, la DSI</a:t>
            </a:r>
          </a:p>
          <a:p>
            <a:pPr lvl="1"/>
            <a:r>
              <a:rPr lang="fr-FR" dirty="0"/>
              <a:t>Etude courte de 2 à 3 mois pour avoir des résultats rapidement (mode agile) / évaluer le ROI à court et moyen terme</a:t>
            </a:r>
          </a:p>
          <a:p>
            <a:pPr lvl="1"/>
            <a:r>
              <a:rPr lang="fr-FR" dirty="0"/>
              <a:t>Utilisation du machine </a:t>
            </a:r>
            <a:r>
              <a:rPr lang="fr-FR" dirty="0" err="1"/>
              <a:t>learning</a:t>
            </a:r>
            <a:r>
              <a:rPr lang="fr-FR" dirty="0"/>
              <a:t> dans cet exemple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Un autre cas d’usage qui fonctionne (exemple)</a:t>
            </a:r>
          </a:p>
          <a:p>
            <a:pPr lvl="1"/>
            <a:r>
              <a:rPr lang="fr-FR" dirty="0"/>
              <a:t>Ordonnancement des tâches de production et contrainte de risque</a:t>
            </a:r>
          </a:p>
          <a:p>
            <a:pPr lvl="1"/>
            <a:r>
              <a:rPr lang="fr-FR" dirty="0"/>
              <a:t>Maitriser les risques d’approvisionnement matière / ne pas mobiliser des stock trop importants</a:t>
            </a:r>
          </a:p>
          <a:p>
            <a:pPr lvl="1"/>
            <a:r>
              <a:rPr lang="fr-FR" dirty="0"/>
              <a:t>Utilisation d’algorithmes de recherche opérationnelle et machine </a:t>
            </a:r>
            <a:r>
              <a:rPr lang="fr-FR" dirty="0" err="1"/>
              <a:t>learning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279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73EFE-CDB4-5347-82C2-342E70EA4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Synthèse de </a:t>
            </a:r>
            <a:r>
              <a:rPr lang="fr-FR" dirty="0" err="1"/>
              <a:t>webinar</a:t>
            </a:r>
            <a:r>
              <a:rPr lang="fr-FR" dirty="0"/>
              <a:t> (notes de Simon </a:t>
            </a:r>
            <a:r>
              <a:rPr lang="fr-FR" dirty="0" err="1"/>
              <a:t>Boisserpe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0961BB-DDF7-914B-AA53-567A9DF28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dispositifs pour accompagner les entreprises</a:t>
            </a:r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2D975A-E817-404B-B323-1FA1C38B0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578" y="1774619"/>
            <a:ext cx="5603726" cy="28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5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C81CC-2574-CA4A-8726-092700ED7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Synthèse de </a:t>
            </a:r>
            <a:r>
              <a:rPr lang="fr-FR" dirty="0" err="1"/>
              <a:t>webinar</a:t>
            </a:r>
            <a:r>
              <a:rPr lang="fr-FR" dirty="0"/>
              <a:t> (notes de Simon </a:t>
            </a:r>
            <a:r>
              <a:rPr lang="fr-FR" dirty="0" err="1"/>
              <a:t>Boisserpe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FF6151-2492-AE48-98C0-761519E26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Offre de services proposée par Cross Data (société angevine spécialiste IA)</a:t>
            </a:r>
          </a:p>
          <a:p>
            <a:pPr lvl="1"/>
            <a:r>
              <a:rPr lang="fr-FR" dirty="0"/>
              <a:t>Conception d’algorithmes sur-mesure</a:t>
            </a:r>
          </a:p>
          <a:p>
            <a:pPr lvl="2"/>
            <a:r>
              <a:rPr lang="fr-FR" dirty="0"/>
              <a:t>Formalisation du besoin sous forme d’équation mathématiques</a:t>
            </a:r>
          </a:p>
          <a:p>
            <a:pPr lvl="2"/>
            <a:r>
              <a:rPr lang="fr-FR" dirty="0"/>
              <a:t>Sélection/tests d’algorithmes disponibles ou développement sur-mesure</a:t>
            </a:r>
          </a:p>
          <a:p>
            <a:pPr lvl="2"/>
            <a:r>
              <a:rPr lang="fr-FR" dirty="0"/>
              <a:t>Industrialisation des algorithmes</a:t>
            </a:r>
          </a:p>
          <a:p>
            <a:pPr lvl="2"/>
            <a:r>
              <a:rPr lang="fr-FR" dirty="0"/>
              <a:t>Formation des équipes</a:t>
            </a:r>
          </a:p>
          <a:p>
            <a:pPr lvl="2"/>
            <a:r>
              <a:rPr lang="fr-FR" dirty="0"/>
              <a:t>Durée des POC/projets : 3 à 4 mois max (développement agile)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08537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70DA259ACA3B45AF0BD1614C2E9C1E" ma:contentTypeVersion="2" ma:contentTypeDescription="Crée un document." ma:contentTypeScope="" ma:versionID="8d1508bd1cb48b72fbfff149824dc18d">
  <xsd:schema xmlns:xsd="http://www.w3.org/2001/XMLSchema" xmlns:xs="http://www.w3.org/2001/XMLSchema" xmlns:p="http://schemas.microsoft.com/office/2006/metadata/properties" xmlns:ns2="d5b51135-11f6-4bb2-af64-47bf6f47168e" targetNamespace="http://schemas.microsoft.com/office/2006/metadata/properties" ma:root="true" ma:fieldsID="8b06141c2ebcdf6fda3a7ef948cebec6" ns2:_="">
    <xsd:import namespace="d5b51135-11f6-4bb2-af64-47bf6f4716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51135-11f6-4bb2-af64-47bf6f471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FE6E27-72F5-4741-B739-20228332F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b51135-11f6-4bb2-af64-47bf6f4716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A46E9-0A40-4764-AE96-4CFC91175BAD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d5b51135-11f6-4bb2-af64-47bf6f47168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94E491-F399-4EFD-A5A1-2C63FE4F88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543</Words>
  <Application>Microsoft Macintosh PowerPoint</Application>
  <PresentationFormat>Affichage à l'écran (16:9)</PresentationFormat>
  <Paragraphs>54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Calibri</vt:lpstr>
      <vt:lpstr>Arial</vt:lpstr>
      <vt:lpstr>Kufam SemiBold</vt:lpstr>
      <vt:lpstr>Kufam ExtraBold</vt:lpstr>
      <vt:lpstr>Kufam</vt:lpstr>
      <vt:lpstr>Thème Office</vt:lpstr>
      <vt:lpstr>Synthèse Webinar IA &amp; Industrie organisé par WeNetwork</vt:lpstr>
      <vt:lpstr>Présentation PowerPoint</vt:lpstr>
      <vt:lpstr>Synthèse du webinar (notes de Simon Boisserpe)</vt:lpstr>
      <vt:lpstr>Synthèse du webinar (notes de Simon Boisserpe)</vt:lpstr>
      <vt:lpstr>Présentation PowerPoint</vt:lpstr>
      <vt:lpstr>Synthèse de webinar (notes de Simon Boisserpe)</vt:lpstr>
      <vt:lpstr>Synthèse de webinar (notes de Simon Boisserpe)</vt:lpstr>
      <vt:lpstr>Synthèse de webinar (notes de Simon Boisserpe)</vt:lpstr>
      <vt:lpstr>Synthèse de webinar (notes de Simon Boisserpe)</vt:lpstr>
    </vt:vector>
  </TitlesOfParts>
  <Company>IDS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CHAUVIGNE</dc:creator>
  <cp:lastModifiedBy>Simon BOISSERPE</cp:lastModifiedBy>
  <cp:revision>86</cp:revision>
  <dcterms:created xsi:type="dcterms:W3CDTF">2020-09-23T12:58:16Z</dcterms:created>
  <dcterms:modified xsi:type="dcterms:W3CDTF">2020-12-02T14:14:13Z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0x0101007470DA259ACA3B45AF0BD1614C2E9C1E</vt:lpwstr>
  </property>
</Properties>
</file>