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73" r:id="rId2"/>
    <p:sldId id="296" r:id="rId3"/>
    <p:sldId id="297" r:id="rId4"/>
    <p:sldId id="293" r:id="rId5"/>
    <p:sldId id="295" r:id="rId6"/>
    <p:sldId id="298" r:id="rId7"/>
    <p:sldId id="299" r:id="rId8"/>
    <p:sldId id="300" r:id="rId9"/>
    <p:sldId id="303" r:id="rId10"/>
    <p:sldId id="304" r:id="rId11"/>
    <p:sldId id="305" r:id="rId12"/>
    <p:sldId id="301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15">
          <p15:clr>
            <a:srgbClr val="A4A3A4"/>
          </p15:clr>
        </p15:guide>
        <p15:guide id="3" orient="horz" pos="429">
          <p15:clr>
            <a:srgbClr val="A4A3A4"/>
          </p15:clr>
        </p15:guide>
        <p15:guide id="4" orient="horz" pos="3038">
          <p15:clr>
            <a:srgbClr val="A4A3A4"/>
          </p15:clr>
        </p15:guide>
        <p15:guide id="5" orient="horz" pos="2794">
          <p15:clr>
            <a:srgbClr val="A4A3A4"/>
          </p15:clr>
        </p15:guide>
        <p15:guide id="6" orient="horz" pos="3111">
          <p15:clr>
            <a:srgbClr val="A4A3A4"/>
          </p15:clr>
        </p15:guide>
        <p15:guide id="7" orient="horz" pos="2933">
          <p15:clr>
            <a:srgbClr val="A4A3A4"/>
          </p15:clr>
        </p15:guide>
        <p15:guide id="8" orient="horz" pos="308">
          <p15:clr>
            <a:srgbClr val="A4A3A4"/>
          </p15:clr>
        </p15:guide>
        <p15:guide id="9" orient="horz" pos="192">
          <p15:clr>
            <a:srgbClr val="A4A3A4"/>
          </p15:clr>
        </p15:guide>
        <p15:guide id="10" pos="2880">
          <p15:clr>
            <a:srgbClr val="A4A3A4"/>
          </p15:clr>
        </p15:guide>
        <p15:guide id="11" pos="389">
          <p15:clr>
            <a:srgbClr val="A4A3A4"/>
          </p15:clr>
        </p15:guide>
        <p15:guide id="12" pos="5605">
          <p15:clr>
            <a:srgbClr val="A4A3A4"/>
          </p15:clr>
        </p15:guide>
        <p15:guide id="13" pos="5380">
          <p15:clr>
            <a:srgbClr val="A4A3A4"/>
          </p15:clr>
        </p15:guide>
        <p15:guide id="14" pos="3455">
          <p15:clr>
            <a:srgbClr val="A4A3A4"/>
          </p15:clr>
        </p15:guide>
        <p15:guide id="15" pos="3689">
          <p15:clr>
            <a:srgbClr val="A4A3A4"/>
          </p15:clr>
        </p15:guide>
        <p15:guide id="16" pos="20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pineda" initials="UW" lastIdx="1" clrIdx="0">
    <p:extLst>
      <p:ext uri="{19B8F6BF-5375-455C-9EA6-DF929625EA0E}">
        <p15:presenceInfo xmlns:p15="http://schemas.microsoft.com/office/powerpoint/2012/main" userId="lpine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83212" autoAdjust="0"/>
  </p:normalViewPr>
  <p:slideViewPr>
    <p:cSldViewPr showGuides="1">
      <p:cViewPr varScale="1">
        <p:scale>
          <a:sx n="127" d="100"/>
          <a:sy n="127" d="100"/>
        </p:scale>
        <p:origin x="984" y="108"/>
      </p:cViewPr>
      <p:guideLst>
        <p:guide orient="horz" pos="1620"/>
        <p:guide orient="horz" pos="715"/>
        <p:guide orient="horz" pos="429"/>
        <p:guide orient="horz" pos="3038"/>
        <p:guide orient="horz" pos="2794"/>
        <p:guide orient="horz" pos="3111"/>
        <p:guide orient="horz" pos="2933"/>
        <p:guide orient="horz" pos="308"/>
        <p:guide orient="horz" pos="192"/>
        <p:guide pos="2880"/>
        <p:guide pos="389"/>
        <p:guide pos="5605"/>
        <p:guide pos="5380"/>
        <p:guide pos="3455"/>
        <p:guide pos="3689"/>
        <p:guide pos="2018"/>
      </p:guideLst>
    </p:cSldViewPr>
  </p:slideViewPr>
  <p:outlineViewPr>
    <p:cViewPr>
      <p:scale>
        <a:sx n="33" d="100"/>
        <a:sy n="33" d="100"/>
      </p:scale>
      <p:origin x="0" y="124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9E2E3-371B-47AA-8499-A207E2703640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F3B9EB83-5467-4B77-AADB-B800ACA4961B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700" noProof="0" dirty="0"/>
            <a:t>Industry</a:t>
          </a:r>
        </a:p>
      </dgm:t>
    </dgm:pt>
    <dgm:pt modelId="{57175684-5D99-40F3-88AE-47077EA58350}" type="parTrans" cxnId="{1521D88A-3F2C-4226-B18C-DCB2BDB291E2}">
      <dgm:prSet/>
      <dgm:spPr/>
      <dgm:t>
        <a:bodyPr/>
        <a:lstStyle/>
        <a:p>
          <a:endParaRPr lang="fr-FR" sz="700"/>
        </a:p>
      </dgm:t>
    </dgm:pt>
    <dgm:pt modelId="{F4766BA4-05C6-439B-BBFA-46B31C3C7143}" type="sibTrans" cxnId="{1521D88A-3F2C-4226-B18C-DCB2BDB291E2}">
      <dgm:prSet/>
      <dgm:spPr/>
      <dgm:t>
        <a:bodyPr/>
        <a:lstStyle/>
        <a:p>
          <a:endParaRPr lang="fr-FR" sz="700"/>
        </a:p>
      </dgm:t>
    </dgm:pt>
    <dgm:pt modelId="{3ED3DC25-7FEC-493D-AE30-84DB77B6B5C0}">
      <dgm:prSet phldrT="[Texte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700" noProof="0" dirty="0"/>
            <a:t>Mobility</a:t>
          </a:r>
        </a:p>
      </dgm:t>
    </dgm:pt>
    <dgm:pt modelId="{89F18684-5E1B-43A9-971C-0AE151251822}" type="parTrans" cxnId="{BBA5EEC4-486E-4292-9F4D-B7443219A5D4}">
      <dgm:prSet/>
      <dgm:spPr/>
      <dgm:t>
        <a:bodyPr/>
        <a:lstStyle/>
        <a:p>
          <a:endParaRPr lang="fr-FR" sz="700"/>
        </a:p>
      </dgm:t>
    </dgm:pt>
    <dgm:pt modelId="{63DBF660-033A-4C0D-8484-1BCCCE4F4D94}" type="sibTrans" cxnId="{BBA5EEC4-486E-4292-9F4D-B7443219A5D4}">
      <dgm:prSet/>
      <dgm:spPr/>
      <dgm:t>
        <a:bodyPr/>
        <a:lstStyle/>
        <a:p>
          <a:endParaRPr lang="fr-FR" sz="700"/>
        </a:p>
      </dgm:t>
    </dgm:pt>
    <dgm:pt modelId="{B570ABBE-22D6-41F8-B32C-A63FF228BE08}">
      <dgm:prSet phldrT="[Texte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700" noProof="0" dirty="0"/>
            <a:t>Energy</a:t>
          </a:r>
        </a:p>
      </dgm:t>
    </dgm:pt>
    <dgm:pt modelId="{C7669059-6435-4397-9962-C530D19807FD}" type="parTrans" cxnId="{E1FF6D81-27CF-4D82-8A83-DE9B08D094AA}">
      <dgm:prSet/>
      <dgm:spPr/>
      <dgm:t>
        <a:bodyPr/>
        <a:lstStyle/>
        <a:p>
          <a:endParaRPr lang="fr-FR" sz="700"/>
        </a:p>
      </dgm:t>
    </dgm:pt>
    <dgm:pt modelId="{3AB1CD13-0DEA-4216-9414-46621F16EC18}" type="sibTrans" cxnId="{E1FF6D81-27CF-4D82-8A83-DE9B08D094AA}">
      <dgm:prSet/>
      <dgm:spPr/>
      <dgm:t>
        <a:bodyPr/>
        <a:lstStyle/>
        <a:p>
          <a:endParaRPr lang="fr-FR" sz="700"/>
        </a:p>
      </dgm:t>
    </dgm:pt>
    <dgm:pt modelId="{82D753F1-0E3A-4DBF-8C2B-02933E92238A}">
      <dgm:prSet phldrT="[Texte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700" noProof="0" dirty="0"/>
            <a:t>E-government</a:t>
          </a:r>
        </a:p>
      </dgm:t>
    </dgm:pt>
    <dgm:pt modelId="{E9D7F80E-70E0-4AEC-BBFF-FD59906F0300}" type="parTrans" cxnId="{610A5DA6-8544-44A8-9C0F-7F3D0C7C490E}">
      <dgm:prSet/>
      <dgm:spPr/>
      <dgm:t>
        <a:bodyPr/>
        <a:lstStyle/>
        <a:p>
          <a:endParaRPr lang="fr-FR" sz="700"/>
        </a:p>
      </dgm:t>
    </dgm:pt>
    <dgm:pt modelId="{6148EBA6-3A71-4FA6-96D7-BFEE5685EFD6}" type="sibTrans" cxnId="{610A5DA6-8544-44A8-9C0F-7F3D0C7C490E}">
      <dgm:prSet/>
      <dgm:spPr/>
      <dgm:t>
        <a:bodyPr/>
        <a:lstStyle/>
        <a:p>
          <a:endParaRPr lang="fr-FR" sz="700"/>
        </a:p>
      </dgm:t>
    </dgm:pt>
    <dgm:pt modelId="{3D7C74A8-7703-422F-B0BE-0B699D7B73A5}">
      <dgm:prSet phldrT="[Texte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700" noProof="0" dirty="0"/>
            <a:t>Logistics</a:t>
          </a:r>
        </a:p>
      </dgm:t>
    </dgm:pt>
    <dgm:pt modelId="{8FDF036F-7E3A-4E93-A6DF-9D14B4724ACB}" type="parTrans" cxnId="{99D9DAF7-13A0-4AB4-93A9-E3CCE31A16BA}">
      <dgm:prSet/>
      <dgm:spPr/>
      <dgm:t>
        <a:bodyPr/>
        <a:lstStyle/>
        <a:p>
          <a:endParaRPr lang="fr-FR" sz="700"/>
        </a:p>
      </dgm:t>
    </dgm:pt>
    <dgm:pt modelId="{FD1D45A3-4A9C-41C9-9FAD-E7971885F23F}" type="sibTrans" cxnId="{99D9DAF7-13A0-4AB4-93A9-E3CCE31A16BA}">
      <dgm:prSet/>
      <dgm:spPr/>
      <dgm:t>
        <a:bodyPr/>
        <a:lstStyle/>
        <a:p>
          <a:endParaRPr lang="fr-FR" sz="700"/>
        </a:p>
      </dgm:t>
    </dgm:pt>
    <dgm:pt modelId="{42F4449A-5C66-40C9-A99B-9C1C93B718D8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700" noProof="0" dirty="0"/>
            <a:t>Health</a:t>
          </a:r>
        </a:p>
      </dgm:t>
    </dgm:pt>
    <dgm:pt modelId="{6C4A2497-47A1-4C4C-8AE0-C5A099BEEB02}" type="parTrans" cxnId="{EBE43F88-2629-4F76-A139-77D8B38F0FCF}">
      <dgm:prSet/>
      <dgm:spPr/>
      <dgm:t>
        <a:bodyPr/>
        <a:lstStyle/>
        <a:p>
          <a:endParaRPr lang="fr-FR" sz="700"/>
        </a:p>
      </dgm:t>
    </dgm:pt>
    <dgm:pt modelId="{2A270388-0959-4ECE-8C94-D76B6D8BC127}" type="sibTrans" cxnId="{EBE43F88-2629-4F76-A139-77D8B38F0FCF}">
      <dgm:prSet/>
      <dgm:spPr/>
      <dgm:t>
        <a:bodyPr/>
        <a:lstStyle/>
        <a:p>
          <a:endParaRPr lang="en-US" sz="700" noProof="0" dirty="0"/>
        </a:p>
      </dgm:t>
    </dgm:pt>
    <dgm:pt modelId="{25DED268-EE65-44AE-BBDA-3339827C61A0}">
      <dgm:prSet phldrT="[Texte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700" noProof="0" dirty="0"/>
            <a:t>Insurance</a:t>
          </a:r>
        </a:p>
      </dgm:t>
    </dgm:pt>
    <dgm:pt modelId="{97580E79-9551-4BDE-9009-98A513845494}" type="parTrans" cxnId="{9CED2242-660A-48C4-B359-F4405727A4E8}">
      <dgm:prSet/>
      <dgm:spPr/>
      <dgm:t>
        <a:bodyPr/>
        <a:lstStyle/>
        <a:p>
          <a:endParaRPr lang="fr-FR" sz="700"/>
        </a:p>
      </dgm:t>
    </dgm:pt>
    <dgm:pt modelId="{CB13A072-3E95-4504-AB93-2D64353201D8}" type="sibTrans" cxnId="{9CED2242-660A-48C4-B359-F4405727A4E8}">
      <dgm:prSet/>
      <dgm:spPr/>
      <dgm:t>
        <a:bodyPr/>
        <a:lstStyle/>
        <a:p>
          <a:endParaRPr lang="fr-FR" sz="700"/>
        </a:p>
      </dgm:t>
    </dgm:pt>
    <dgm:pt modelId="{AB17B6E0-291E-431B-9DB0-D964B7B3EBA4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700" noProof="0" dirty="0"/>
            <a:t>Cybersecurity</a:t>
          </a:r>
        </a:p>
      </dgm:t>
    </dgm:pt>
    <dgm:pt modelId="{852EBBDB-6F0D-4D37-B0C0-F8934C835896}" type="parTrans" cxnId="{47AC79A5-07FC-4724-96AC-BEA0F367D1B0}">
      <dgm:prSet/>
      <dgm:spPr/>
      <dgm:t>
        <a:bodyPr/>
        <a:lstStyle/>
        <a:p>
          <a:endParaRPr lang="fr-FR" sz="700"/>
        </a:p>
      </dgm:t>
    </dgm:pt>
    <dgm:pt modelId="{EE46BBB9-24F1-4008-BDD0-FEE3CBEB8713}" type="sibTrans" cxnId="{47AC79A5-07FC-4724-96AC-BEA0F367D1B0}">
      <dgm:prSet/>
      <dgm:spPr/>
      <dgm:t>
        <a:bodyPr/>
        <a:lstStyle/>
        <a:p>
          <a:endParaRPr lang="fr-FR" sz="700"/>
        </a:p>
      </dgm:t>
    </dgm:pt>
    <dgm:pt modelId="{49A0062C-2139-4F0B-BF60-FE7739CB05DB}">
      <dgm:prSet phldrT="[Texte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700" noProof="0" dirty="0"/>
            <a:t>Agriculture</a:t>
          </a:r>
        </a:p>
      </dgm:t>
    </dgm:pt>
    <dgm:pt modelId="{741727DC-E4A8-44B2-B207-5DA1F2DC1C01}" type="parTrans" cxnId="{03865CA0-D19B-402A-8AB5-494EA08A4C56}">
      <dgm:prSet/>
      <dgm:spPr/>
      <dgm:t>
        <a:bodyPr/>
        <a:lstStyle/>
        <a:p>
          <a:endParaRPr lang="fr-FR" sz="700"/>
        </a:p>
      </dgm:t>
    </dgm:pt>
    <dgm:pt modelId="{3E446E62-9C1E-4069-848F-EC3359109743}" type="sibTrans" cxnId="{03865CA0-D19B-402A-8AB5-494EA08A4C56}">
      <dgm:prSet/>
      <dgm:spPr/>
      <dgm:t>
        <a:bodyPr/>
        <a:lstStyle/>
        <a:p>
          <a:endParaRPr lang="fr-FR" sz="700"/>
        </a:p>
      </dgm:t>
    </dgm:pt>
    <dgm:pt modelId="{8773AB6D-E9B7-4817-A7A7-13B6E3D878F4}" type="pres">
      <dgm:prSet presAssocID="{C469E2E3-371B-47AA-8499-A207E27036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F33E2C7-C58E-4524-93A7-E9FE7709B784}" type="pres">
      <dgm:prSet presAssocID="{F3B9EB83-5467-4B77-AADB-B800ACA4961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1C33B5-2D49-4BF3-A1FB-4566290E1052}" type="pres">
      <dgm:prSet presAssocID="{F3B9EB83-5467-4B77-AADB-B800ACA4961B}" presName="spNode" presStyleCnt="0"/>
      <dgm:spPr/>
    </dgm:pt>
    <dgm:pt modelId="{C2694741-6E0E-42FB-A63B-9678969CEF04}" type="pres">
      <dgm:prSet presAssocID="{F4766BA4-05C6-439B-BBFA-46B31C3C7143}" presName="sibTrans" presStyleLbl="sibTrans1D1" presStyleIdx="0" presStyleCnt="9"/>
      <dgm:spPr/>
      <dgm:t>
        <a:bodyPr/>
        <a:lstStyle/>
        <a:p>
          <a:endParaRPr lang="fr-FR"/>
        </a:p>
      </dgm:t>
    </dgm:pt>
    <dgm:pt modelId="{F347F300-EF43-4A46-AA78-D976F44B0FE2}" type="pres">
      <dgm:prSet presAssocID="{42F4449A-5C66-40C9-A99B-9C1C93B718D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F77838-D53E-42B6-AB81-4B127D820E0F}" type="pres">
      <dgm:prSet presAssocID="{42F4449A-5C66-40C9-A99B-9C1C93B718D8}" presName="spNode" presStyleCnt="0"/>
      <dgm:spPr/>
    </dgm:pt>
    <dgm:pt modelId="{8FC2B5A7-B7FC-4004-9D7F-0063AF5177E7}" type="pres">
      <dgm:prSet presAssocID="{2A270388-0959-4ECE-8C94-D76B6D8BC127}" presName="sibTrans" presStyleLbl="sibTrans1D1" presStyleIdx="1" presStyleCnt="9"/>
      <dgm:spPr/>
      <dgm:t>
        <a:bodyPr/>
        <a:lstStyle/>
        <a:p>
          <a:endParaRPr lang="fr-FR"/>
        </a:p>
      </dgm:t>
    </dgm:pt>
    <dgm:pt modelId="{71E5D07C-37DC-4F7A-9E4E-358334204FFC}" type="pres">
      <dgm:prSet presAssocID="{49A0062C-2139-4F0B-BF60-FE7739CB05D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9F71DF-8A93-42A4-92D6-6E15097945E8}" type="pres">
      <dgm:prSet presAssocID="{49A0062C-2139-4F0B-BF60-FE7739CB05DB}" presName="spNode" presStyleCnt="0"/>
      <dgm:spPr/>
    </dgm:pt>
    <dgm:pt modelId="{44C842DB-E129-422D-886E-354961A75DCD}" type="pres">
      <dgm:prSet presAssocID="{3E446E62-9C1E-4069-848F-EC3359109743}" presName="sibTrans" presStyleLbl="sibTrans1D1" presStyleIdx="2" presStyleCnt="9"/>
      <dgm:spPr/>
      <dgm:t>
        <a:bodyPr/>
        <a:lstStyle/>
        <a:p>
          <a:endParaRPr lang="fr-FR"/>
        </a:p>
      </dgm:t>
    </dgm:pt>
    <dgm:pt modelId="{F7D7BC7E-346A-43E0-B4B4-8424BF8F73B4}" type="pres">
      <dgm:prSet presAssocID="{3ED3DC25-7FEC-493D-AE30-84DB77B6B5C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288709-6B50-4CAC-BBE9-2E9D5B1E7051}" type="pres">
      <dgm:prSet presAssocID="{3ED3DC25-7FEC-493D-AE30-84DB77B6B5C0}" presName="spNode" presStyleCnt="0"/>
      <dgm:spPr/>
    </dgm:pt>
    <dgm:pt modelId="{7936B5B3-7826-4976-B892-10F1F2097C65}" type="pres">
      <dgm:prSet presAssocID="{63DBF660-033A-4C0D-8484-1BCCCE4F4D94}" presName="sibTrans" presStyleLbl="sibTrans1D1" presStyleIdx="3" presStyleCnt="9"/>
      <dgm:spPr/>
      <dgm:t>
        <a:bodyPr/>
        <a:lstStyle/>
        <a:p>
          <a:endParaRPr lang="fr-FR"/>
        </a:p>
      </dgm:t>
    </dgm:pt>
    <dgm:pt modelId="{AF633235-5780-480B-994A-0C9BECE850E1}" type="pres">
      <dgm:prSet presAssocID="{B570ABBE-22D6-41F8-B32C-A63FF228BE0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FB1D67-7594-4721-A7FF-79E3B6B588A0}" type="pres">
      <dgm:prSet presAssocID="{B570ABBE-22D6-41F8-B32C-A63FF228BE08}" presName="spNode" presStyleCnt="0"/>
      <dgm:spPr/>
    </dgm:pt>
    <dgm:pt modelId="{B45A2A44-1D15-4013-B2C7-E094515F9FF3}" type="pres">
      <dgm:prSet presAssocID="{3AB1CD13-0DEA-4216-9414-46621F16EC18}" presName="sibTrans" presStyleLbl="sibTrans1D1" presStyleIdx="4" presStyleCnt="9"/>
      <dgm:spPr/>
      <dgm:t>
        <a:bodyPr/>
        <a:lstStyle/>
        <a:p>
          <a:endParaRPr lang="fr-FR"/>
        </a:p>
      </dgm:t>
    </dgm:pt>
    <dgm:pt modelId="{A6DC6A77-140D-4CBE-A1B7-AF8F796A0983}" type="pres">
      <dgm:prSet presAssocID="{82D753F1-0E3A-4DBF-8C2B-02933E92238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5E3C79-B53A-4CE4-8D74-86303900B2AB}" type="pres">
      <dgm:prSet presAssocID="{82D753F1-0E3A-4DBF-8C2B-02933E92238A}" presName="spNode" presStyleCnt="0"/>
      <dgm:spPr/>
    </dgm:pt>
    <dgm:pt modelId="{280F113C-D772-4FB2-9202-076E941D4320}" type="pres">
      <dgm:prSet presAssocID="{6148EBA6-3A71-4FA6-96D7-BFEE5685EFD6}" presName="sibTrans" presStyleLbl="sibTrans1D1" presStyleIdx="5" presStyleCnt="9"/>
      <dgm:spPr/>
      <dgm:t>
        <a:bodyPr/>
        <a:lstStyle/>
        <a:p>
          <a:endParaRPr lang="fr-FR"/>
        </a:p>
      </dgm:t>
    </dgm:pt>
    <dgm:pt modelId="{B1F65472-2A36-4A68-B6A6-57B63E2645E1}" type="pres">
      <dgm:prSet presAssocID="{3D7C74A8-7703-422F-B0BE-0B699D7B73A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AC9F99-6D71-493A-80D2-56554AF7FC16}" type="pres">
      <dgm:prSet presAssocID="{3D7C74A8-7703-422F-B0BE-0B699D7B73A5}" presName="spNode" presStyleCnt="0"/>
      <dgm:spPr/>
    </dgm:pt>
    <dgm:pt modelId="{584FB44B-04FA-48DE-A737-15D7FCB5FB3F}" type="pres">
      <dgm:prSet presAssocID="{FD1D45A3-4A9C-41C9-9FAD-E7971885F23F}" presName="sibTrans" presStyleLbl="sibTrans1D1" presStyleIdx="6" presStyleCnt="9"/>
      <dgm:spPr/>
      <dgm:t>
        <a:bodyPr/>
        <a:lstStyle/>
        <a:p>
          <a:endParaRPr lang="fr-FR"/>
        </a:p>
      </dgm:t>
    </dgm:pt>
    <dgm:pt modelId="{F4A688BC-0119-444D-9D3B-369C91D5DAF2}" type="pres">
      <dgm:prSet presAssocID="{25DED268-EE65-44AE-BBDA-3339827C61A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E46897-5560-4B5B-A267-D829843A76AA}" type="pres">
      <dgm:prSet presAssocID="{25DED268-EE65-44AE-BBDA-3339827C61A0}" presName="spNode" presStyleCnt="0"/>
      <dgm:spPr/>
    </dgm:pt>
    <dgm:pt modelId="{6CB06338-4931-47BF-B119-BCA99A4B37C1}" type="pres">
      <dgm:prSet presAssocID="{CB13A072-3E95-4504-AB93-2D64353201D8}" presName="sibTrans" presStyleLbl="sibTrans1D1" presStyleIdx="7" presStyleCnt="9"/>
      <dgm:spPr/>
      <dgm:t>
        <a:bodyPr/>
        <a:lstStyle/>
        <a:p>
          <a:endParaRPr lang="fr-FR"/>
        </a:p>
      </dgm:t>
    </dgm:pt>
    <dgm:pt modelId="{46D6CEB4-5932-4FED-8450-DB10E7597632}" type="pres">
      <dgm:prSet presAssocID="{AB17B6E0-291E-431B-9DB0-D964B7B3EBA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08E0B1-706F-4144-99F1-C5E55674EE7A}" type="pres">
      <dgm:prSet presAssocID="{AB17B6E0-291E-431B-9DB0-D964B7B3EBA4}" presName="spNode" presStyleCnt="0"/>
      <dgm:spPr/>
    </dgm:pt>
    <dgm:pt modelId="{660A90C0-7F94-4EC7-92BA-9332084AC89C}" type="pres">
      <dgm:prSet presAssocID="{EE46BBB9-24F1-4008-BDD0-FEE3CBEB8713}" presName="sibTrans" presStyleLbl="sibTrans1D1" presStyleIdx="8" presStyleCnt="9"/>
      <dgm:spPr/>
      <dgm:t>
        <a:bodyPr/>
        <a:lstStyle/>
        <a:p>
          <a:endParaRPr lang="fr-FR"/>
        </a:p>
      </dgm:t>
    </dgm:pt>
  </dgm:ptLst>
  <dgm:cxnLst>
    <dgm:cxn modelId="{3AB16D99-C65A-4D48-9B06-44C24FF2A021}" type="presOf" srcId="{3AB1CD13-0DEA-4216-9414-46621F16EC18}" destId="{B45A2A44-1D15-4013-B2C7-E094515F9FF3}" srcOrd="0" destOrd="0" presId="urn:microsoft.com/office/officeart/2005/8/layout/cycle6"/>
    <dgm:cxn modelId="{3FCFF521-A551-446A-ACC9-8E592D7D33ED}" type="presOf" srcId="{2A270388-0959-4ECE-8C94-D76B6D8BC127}" destId="{8FC2B5A7-B7FC-4004-9D7F-0063AF5177E7}" srcOrd="0" destOrd="0" presId="urn:microsoft.com/office/officeart/2005/8/layout/cycle6"/>
    <dgm:cxn modelId="{03865CA0-D19B-402A-8AB5-494EA08A4C56}" srcId="{C469E2E3-371B-47AA-8499-A207E2703640}" destId="{49A0062C-2139-4F0B-BF60-FE7739CB05DB}" srcOrd="2" destOrd="0" parTransId="{741727DC-E4A8-44B2-B207-5DA1F2DC1C01}" sibTransId="{3E446E62-9C1E-4069-848F-EC3359109743}"/>
    <dgm:cxn modelId="{5EB42D23-008F-4C11-AF92-8D6E8293C45C}" type="presOf" srcId="{6148EBA6-3A71-4FA6-96D7-BFEE5685EFD6}" destId="{280F113C-D772-4FB2-9202-076E941D4320}" srcOrd="0" destOrd="0" presId="urn:microsoft.com/office/officeart/2005/8/layout/cycle6"/>
    <dgm:cxn modelId="{EE59327D-45A4-4F03-9739-7FBEC5FC99DB}" type="presOf" srcId="{F4766BA4-05C6-439B-BBFA-46B31C3C7143}" destId="{C2694741-6E0E-42FB-A63B-9678969CEF04}" srcOrd="0" destOrd="0" presId="urn:microsoft.com/office/officeart/2005/8/layout/cycle6"/>
    <dgm:cxn modelId="{1521D88A-3F2C-4226-B18C-DCB2BDB291E2}" srcId="{C469E2E3-371B-47AA-8499-A207E2703640}" destId="{F3B9EB83-5467-4B77-AADB-B800ACA4961B}" srcOrd="0" destOrd="0" parTransId="{57175684-5D99-40F3-88AE-47077EA58350}" sibTransId="{F4766BA4-05C6-439B-BBFA-46B31C3C7143}"/>
    <dgm:cxn modelId="{610A5DA6-8544-44A8-9C0F-7F3D0C7C490E}" srcId="{C469E2E3-371B-47AA-8499-A207E2703640}" destId="{82D753F1-0E3A-4DBF-8C2B-02933E92238A}" srcOrd="5" destOrd="0" parTransId="{E9D7F80E-70E0-4AEC-BBFF-FD59906F0300}" sibTransId="{6148EBA6-3A71-4FA6-96D7-BFEE5685EFD6}"/>
    <dgm:cxn modelId="{EB857115-93EB-4FF0-B268-7869333D79C7}" type="presOf" srcId="{B570ABBE-22D6-41F8-B32C-A63FF228BE08}" destId="{AF633235-5780-480B-994A-0C9BECE850E1}" srcOrd="0" destOrd="0" presId="urn:microsoft.com/office/officeart/2005/8/layout/cycle6"/>
    <dgm:cxn modelId="{1F83E111-A492-4EF9-98EC-2FBEA0F09B47}" type="presOf" srcId="{63DBF660-033A-4C0D-8484-1BCCCE4F4D94}" destId="{7936B5B3-7826-4976-B892-10F1F2097C65}" srcOrd="0" destOrd="0" presId="urn:microsoft.com/office/officeart/2005/8/layout/cycle6"/>
    <dgm:cxn modelId="{567C8252-183D-4FE2-AF2A-167BC2078DA1}" type="presOf" srcId="{AB17B6E0-291E-431B-9DB0-D964B7B3EBA4}" destId="{46D6CEB4-5932-4FED-8450-DB10E7597632}" srcOrd="0" destOrd="0" presId="urn:microsoft.com/office/officeart/2005/8/layout/cycle6"/>
    <dgm:cxn modelId="{E1FF6D81-27CF-4D82-8A83-DE9B08D094AA}" srcId="{C469E2E3-371B-47AA-8499-A207E2703640}" destId="{B570ABBE-22D6-41F8-B32C-A63FF228BE08}" srcOrd="4" destOrd="0" parTransId="{C7669059-6435-4397-9962-C530D19807FD}" sibTransId="{3AB1CD13-0DEA-4216-9414-46621F16EC18}"/>
    <dgm:cxn modelId="{3B26349A-F91E-47C5-9E2D-009E03876D66}" type="presOf" srcId="{82D753F1-0E3A-4DBF-8C2B-02933E92238A}" destId="{A6DC6A77-140D-4CBE-A1B7-AF8F796A0983}" srcOrd="0" destOrd="0" presId="urn:microsoft.com/office/officeart/2005/8/layout/cycle6"/>
    <dgm:cxn modelId="{311AB697-119B-4AFF-8462-08AC6DE5DED7}" type="presOf" srcId="{49A0062C-2139-4F0B-BF60-FE7739CB05DB}" destId="{71E5D07C-37DC-4F7A-9E4E-358334204FFC}" srcOrd="0" destOrd="0" presId="urn:microsoft.com/office/officeart/2005/8/layout/cycle6"/>
    <dgm:cxn modelId="{05A0CC07-43A8-4599-AF75-BE080AFC1F22}" type="presOf" srcId="{CB13A072-3E95-4504-AB93-2D64353201D8}" destId="{6CB06338-4931-47BF-B119-BCA99A4B37C1}" srcOrd="0" destOrd="0" presId="urn:microsoft.com/office/officeart/2005/8/layout/cycle6"/>
    <dgm:cxn modelId="{A0AB53A7-B073-4DC7-A547-2C5062DE9DE8}" type="presOf" srcId="{EE46BBB9-24F1-4008-BDD0-FEE3CBEB8713}" destId="{660A90C0-7F94-4EC7-92BA-9332084AC89C}" srcOrd="0" destOrd="0" presId="urn:microsoft.com/office/officeart/2005/8/layout/cycle6"/>
    <dgm:cxn modelId="{0B386A92-6E94-4984-B4E7-81CCF7E6ADAE}" type="presOf" srcId="{25DED268-EE65-44AE-BBDA-3339827C61A0}" destId="{F4A688BC-0119-444D-9D3B-369C91D5DAF2}" srcOrd="0" destOrd="0" presId="urn:microsoft.com/office/officeart/2005/8/layout/cycle6"/>
    <dgm:cxn modelId="{BBA5EEC4-486E-4292-9F4D-B7443219A5D4}" srcId="{C469E2E3-371B-47AA-8499-A207E2703640}" destId="{3ED3DC25-7FEC-493D-AE30-84DB77B6B5C0}" srcOrd="3" destOrd="0" parTransId="{89F18684-5E1B-43A9-971C-0AE151251822}" sibTransId="{63DBF660-033A-4C0D-8484-1BCCCE4F4D94}"/>
    <dgm:cxn modelId="{99D9DAF7-13A0-4AB4-93A9-E3CCE31A16BA}" srcId="{C469E2E3-371B-47AA-8499-A207E2703640}" destId="{3D7C74A8-7703-422F-B0BE-0B699D7B73A5}" srcOrd="6" destOrd="0" parTransId="{8FDF036F-7E3A-4E93-A6DF-9D14B4724ACB}" sibTransId="{FD1D45A3-4A9C-41C9-9FAD-E7971885F23F}"/>
    <dgm:cxn modelId="{EBE43F88-2629-4F76-A139-77D8B38F0FCF}" srcId="{C469E2E3-371B-47AA-8499-A207E2703640}" destId="{42F4449A-5C66-40C9-A99B-9C1C93B718D8}" srcOrd="1" destOrd="0" parTransId="{6C4A2497-47A1-4C4C-8AE0-C5A099BEEB02}" sibTransId="{2A270388-0959-4ECE-8C94-D76B6D8BC127}"/>
    <dgm:cxn modelId="{5A6C6183-AD40-4A5F-8FCB-96836786B359}" type="presOf" srcId="{42F4449A-5C66-40C9-A99B-9C1C93B718D8}" destId="{F347F300-EF43-4A46-AA78-D976F44B0FE2}" srcOrd="0" destOrd="0" presId="urn:microsoft.com/office/officeart/2005/8/layout/cycle6"/>
    <dgm:cxn modelId="{CF65F661-A383-491D-86E2-5E37B7A7D7A0}" type="presOf" srcId="{3D7C74A8-7703-422F-B0BE-0B699D7B73A5}" destId="{B1F65472-2A36-4A68-B6A6-57B63E2645E1}" srcOrd="0" destOrd="0" presId="urn:microsoft.com/office/officeart/2005/8/layout/cycle6"/>
    <dgm:cxn modelId="{7CF49DDF-4529-430F-96C8-1770FC094BFD}" type="presOf" srcId="{3E446E62-9C1E-4069-848F-EC3359109743}" destId="{44C842DB-E129-422D-886E-354961A75DCD}" srcOrd="0" destOrd="0" presId="urn:microsoft.com/office/officeart/2005/8/layout/cycle6"/>
    <dgm:cxn modelId="{47AC79A5-07FC-4724-96AC-BEA0F367D1B0}" srcId="{C469E2E3-371B-47AA-8499-A207E2703640}" destId="{AB17B6E0-291E-431B-9DB0-D964B7B3EBA4}" srcOrd="8" destOrd="0" parTransId="{852EBBDB-6F0D-4D37-B0C0-F8934C835896}" sibTransId="{EE46BBB9-24F1-4008-BDD0-FEE3CBEB8713}"/>
    <dgm:cxn modelId="{FD579C92-085B-41C1-9ACC-DC2BCFEA818A}" type="presOf" srcId="{C469E2E3-371B-47AA-8499-A207E2703640}" destId="{8773AB6D-E9B7-4817-A7A7-13B6E3D878F4}" srcOrd="0" destOrd="0" presId="urn:microsoft.com/office/officeart/2005/8/layout/cycle6"/>
    <dgm:cxn modelId="{BA596666-EB0C-46E9-9940-1701CB14F017}" type="presOf" srcId="{FD1D45A3-4A9C-41C9-9FAD-E7971885F23F}" destId="{584FB44B-04FA-48DE-A737-15D7FCB5FB3F}" srcOrd="0" destOrd="0" presId="urn:microsoft.com/office/officeart/2005/8/layout/cycle6"/>
    <dgm:cxn modelId="{586E7334-805F-41DD-ACE0-3142727457BD}" type="presOf" srcId="{F3B9EB83-5467-4B77-AADB-B800ACA4961B}" destId="{3F33E2C7-C58E-4524-93A7-E9FE7709B784}" srcOrd="0" destOrd="0" presId="urn:microsoft.com/office/officeart/2005/8/layout/cycle6"/>
    <dgm:cxn modelId="{C9FAB337-E0CA-4390-9F56-469B375F3893}" type="presOf" srcId="{3ED3DC25-7FEC-493D-AE30-84DB77B6B5C0}" destId="{F7D7BC7E-346A-43E0-B4B4-8424BF8F73B4}" srcOrd="0" destOrd="0" presId="urn:microsoft.com/office/officeart/2005/8/layout/cycle6"/>
    <dgm:cxn modelId="{9CED2242-660A-48C4-B359-F4405727A4E8}" srcId="{C469E2E3-371B-47AA-8499-A207E2703640}" destId="{25DED268-EE65-44AE-BBDA-3339827C61A0}" srcOrd="7" destOrd="0" parTransId="{97580E79-9551-4BDE-9009-98A513845494}" sibTransId="{CB13A072-3E95-4504-AB93-2D64353201D8}"/>
    <dgm:cxn modelId="{C5BE4DF5-9B8B-4E60-9B22-6F79A914AA64}" type="presParOf" srcId="{8773AB6D-E9B7-4817-A7A7-13B6E3D878F4}" destId="{3F33E2C7-C58E-4524-93A7-E9FE7709B784}" srcOrd="0" destOrd="0" presId="urn:microsoft.com/office/officeart/2005/8/layout/cycle6"/>
    <dgm:cxn modelId="{E2982520-ADAB-4D47-9E07-040D994CEFE1}" type="presParOf" srcId="{8773AB6D-E9B7-4817-A7A7-13B6E3D878F4}" destId="{161C33B5-2D49-4BF3-A1FB-4566290E1052}" srcOrd="1" destOrd="0" presId="urn:microsoft.com/office/officeart/2005/8/layout/cycle6"/>
    <dgm:cxn modelId="{8B846305-7BF4-4436-B75E-0B659213FE85}" type="presParOf" srcId="{8773AB6D-E9B7-4817-A7A7-13B6E3D878F4}" destId="{C2694741-6E0E-42FB-A63B-9678969CEF04}" srcOrd="2" destOrd="0" presId="urn:microsoft.com/office/officeart/2005/8/layout/cycle6"/>
    <dgm:cxn modelId="{B3160A12-E4BF-41A5-A620-D0ED6872D4BC}" type="presParOf" srcId="{8773AB6D-E9B7-4817-A7A7-13B6E3D878F4}" destId="{F347F300-EF43-4A46-AA78-D976F44B0FE2}" srcOrd="3" destOrd="0" presId="urn:microsoft.com/office/officeart/2005/8/layout/cycle6"/>
    <dgm:cxn modelId="{7EFEE9B8-35D4-4633-A36C-BA70C19D01E1}" type="presParOf" srcId="{8773AB6D-E9B7-4817-A7A7-13B6E3D878F4}" destId="{84F77838-D53E-42B6-AB81-4B127D820E0F}" srcOrd="4" destOrd="0" presId="urn:microsoft.com/office/officeart/2005/8/layout/cycle6"/>
    <dgm:cxn modelId="{F17EB3AE-5C41-4F79-A496-8FDA19BEE36F}" type="presParOf" srcId="{8773AB6D-E9B7-4817-A7A7-13B6E3D878F4}" destId="{8FC2B5A7-B7FC-4004-9D7F-0063AF5177E7}" srcOrd="5" destOrd="0" presId="urn:microsoft.com/office/officeart/2005/8/layout/cycle6"/>
    <dgm:cxn modelId="{A346A9D5-8517-4A8C-8A2C-0858367CF487}" type="presParOf" srcId="{8773AB6D-E9B7-4817-A7A7-13B6E3D878F4}" destId="{71E5D07C-37DC-4F7A-9E4E-358334204FFC}" srcOrd="6" destOrd="0" presId="urn:microsoft.com/office/officeart/2005/8/layout/cycle6"/>
    <dgm:cxn modelId="{555B0FA6-6A0A-4C59-8A79-A7D7310D229D}" type="presParOf" srcId="{8773AB6D-E9B7-4817-A7A7-13B6E3D878F4}" destId="{FC9F71DF-8A93-42A4-92D6-6E15097945E8}" srcOrd="7" destOrd="0" presId="urn:microsoft.com/office/officeart/2005/8/layout/cycle6"/>
    <dgm:cxn modelId="{F370ED1F-6D5E-4748-A117-6A3F560E6E5F}" type="presParOf" srcId="{8773AB6D-E9B7-4817-A7A7-13B6E3D878F4}" destId="{44C842DB-E129-422D-886E-354961A75DCD}" srcOrd="8" destOrd="0" presId="urn:microsoft.com/office/officeart/2005/8/layout/cycle6"/>
    <dgm:cxn modelId="{00D99458-78C6-4628-BC25-6F3B2DFADF86}" type="presParOf" srcId="{8773AB6D-E9B7-4817-A7A7-13B6E3D878F4}" destId="{F7D7BC7E-346A-43E0-B4B4-8424BF8F73B4}" srcOrd="9" destOrd="0" presId="urn:microsoft.com/office/officeart/2005/8/layout/cycle6"/>
    <dgm:cxn modelId="{7A1A19E6-D7F4-428B-BAC4-A2B729962AD5}" type="presParOf" srcId="{8773AB6D-E9B7-4817-A7A7-13B6E3D878F4}" destId="{07288709-6B50-4CAC-BBE9-2E9D5B1E7051}" srcOrd="10" destOrd="0" presId="urn:microsoft.com/office/officeart/2005/8/layout/cycle6"/>
    <dgm:cxn modelId="{C66FD94C-3DBB-441C-8802-713A805A96AF}" type="presParOf" srcId="{8773AB6D-E9B7-4817-A7A7-13B6E3D878F4}" destId="{7936B5B3-7826-4976-B892-10F1F2097C65}" srcOrd="11" destOrd="0" presId="urn:microsoft.com/office/officeart/2005/8/layout/cycle6"/>
    <dgm:cxn modelId="{2EC49CD9-25CC-4151-A91E-7AA0F1E71778}" type="presParOf" srcId="{8773AB6D-E9B7-4817-A7A7-13B6E3D878F4}" destId="{AF633235-5780-480B-994A-0C9BECE850E1}" srcOrd="12" destOrd="0" presId="urn:microsoft.com/office/officeart/2005/8/layout/cycle6"/>
    <dgm:cxn modelId="{6582E73D-D7CA-46F3-899B-C9AE18B97E28}" type="presParOf" srcId="{8773AB6D-E9B7-4817-A7A7-13B6E3D878F4}" destId="{DFFB1D67-7594-4721-A7FF-79E3B6B588A0}" srcOrd="13" destOrd="0" presId="urn:microsoft.com/office/officeart/2005/8/layout/cycle6"/>
    <dgm:cxn modelId="{7D1B4AFF-FD9E-4DCE-971D-02C309B4AA91}" type="presParOf" srcId="{8773AB6D-E9B7-4817-A7A7-13B6E3D878F4}" destId="{B45A2A44-1D15-4013-B2C7-E094515F9FF3}" srcOrd="14" destOrd="0" presId="urn:microsoft.com/office/officeart/2005/8/layout/cycle6"/>
    <dgm:cxn modelId="{974EE52E-BD84-4114-9A22-7D37F2F9557A}" type="presParOf" srcId="{8773AB6D-E9B7-4817-A7A7-13B6E3D878F4}" destId="{A6DC6A77-140D-4CBE-A1B7-AF8F796A0983}" srcOrd="15" destOrd="0" presId="urn:microsoft.com/office/officeart/2005/8/layout/cycle6"/>
    <dgm:cxn modelId="{2DE6B1C1-F0E7-4408-B63D-42341705BEF6}" type="presParOf" srcId="{8773AB6D-E9B7-4817-A7A7-13B6E3D878F4}" destId="{525E3C79-B53A-4CE4-8D74-86303900B2AB}" srcOrd="16" destOrd="0" presId="urn:microsoft.com/office/officeart/2005/8/layout/cycle6"/>
    <dgm:cxn modelId="{402AE9A8-B490-4889-97EB-0804CE33877D}" type="presParOf" srcId="{8773AB6D-E9B7-4817-A7A7-13B6E3D878F4}" destId="{280F113C-D772-4FB2-9202-076E941D4320}" srcOrd="17" destOrd="0" presId="urn:microsoft.com/office/officeart/2005/8/layout/cycle6"/>
    <dgm:cxn modelId="{BDF024E5-1543-438D-9B0D-54C908091B80}" type="presParOf" srcId="{8773AB6D-E9B7-4817-A7A7-13B6E3D878F4}" destId="{B1F65472-2A36-4A68-B6A6-57B63E2645E1}" srcOrd="18" destOrd="0" presId="urn:microsoft.com/office/officeart/2005/8/layout/cycle6"/>
    <dgm:cxn modelId="{5AD93CF4-7D66-4CB1-BFD3-6C7AF19585DB}" type="presParOf" srcId="{8773AB6D-E9B7-4817-A7A7-13B6E3D878F4}" destId="{71AC9F99-6D71-493A-80D2-56554AF7FC16}" srcOrd="19" destOrd="0" presId="urn:microsoft.com/office/officeart/2005/8/layout/cycle6"/>
    <dgm:cxn modelId="{F75A65A1-6AC4-46DE-8175-8A336D7936C6}" type="presParOf" srcId="{8773AB6D-E9B7-4817-A7A7-13B6E3D878F4}" destId="{584FB44B-04FA-48DE-A737-15D7FCB5FB3F}" srcOrd="20" destOrd="0" presId="urn:microsoft.com/office/officeart/2005/8/layout/cycle6"/>
    <dgm:cxn modelId="{F977E8BC-3A17-479C-B746-03C22E6B3A34}" type="presParOf" srcId="{8773AB6D-E9B7-4817-A7A7-13B6E3D878F4}" destId="{F4A688BC-0119-444D-9D3B-369C91D5DAF2}" srcOrd="21" destOrd="0" presId="urn:microsoft.com/office/officeart/2005/8/layout/cycle6"/>
    <dgm:cxn modelId="{C11339B0-0CE4-45E9-A197-347EB0109B66}" type="presParOf" srcId="{8773AB6D-E9B7-4817-A7A7-13B6E3D878F4}" destId="{A0E46897-5560-4B5B-A267-D829843A76AA}" srcOrd="22" destOrd="0" presId="urn:microsoft.com/office/officeart/2005/8/layout/cycle6"/>
    <dgm:cxn modelId="{008C8F3E-F030-47BA-B455-2A95B4AD494F}" type="presParOf" srcId="{8773AB6D-E9B7-4817-A7A7-13B6E3D878F4}" destId="{6CB06338-4931-47BF-B119-BCA99A4B37C1}" srcOrd="23" destOrd="0" presId="urn:microsoft.com/office/officeart/2005/8/layout/cycle6"/>
    <dgm:cxn modelId="{6CF28661-6416-48A7-A945-E6AAEE4E103F}" type="presParOf" srcId="{8773AB6D-E9B7-4817-A7A7-13B6E3D878F4}" destId="{46D6CEB4-5932-4FED-8450-DB10E7597632}" srcOrd="24" destOrd="0" presId="urn:microsoft.com/office/officeart/2005/8/layout/cycle6"/>
    <dgm:cxn modelId="{B46B0F14-D9FA-4B4A-AF4A-7A960A33546B}" type="presParOf" srcId="{8773AB6D-E9B7-4817-A7A7-13B6E3D878F4}" destId="{D108E0B1-706F-4144-99F1-C5E55674EE7A}" srcOrd="25" destOrd="0" presId="urn:microsoft.com/office/officeart/2005/8/layout/cycle6"/>
    <dgm:cxn modelId="{BA9F1A64-1765-40C1-922B-56E0FDE13325}" type="presParOf" srcId="{8773AB6D-E9B7-4817-A7A7-13B6E3D878F4}" destId="{660A90C0-7F94-4EC7-92BA-9332084AC89C}" srcOrd="26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19490D-0E82-44FB-983F-A69E52F5A096}" type="doc">
      <dgm:prSet loTypeId="urn:microsoft.com/office/officeart/2005/8/layout/matrix2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2DA2BBF-747D-46B3-9E9A-22FC5196283E}">
      <dgm:prSet phldrT="[Texte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b="1" noProof="0" dirty="0"/>
            <a:t>Turn</a:t>
          </a:r>
          <a:r>
            <a:rPr lang="fr-FR" b="1" dirty="0"/>
            <a:t> Key</a:t>
          </a:r>
        </a:p>
        <a:p>
          <a:r>
            <a:rPr lang="fr-FR" dirty="0">
              <a:solidFill>
                <a:schemeClr val="bg1"/>
              </a:solidFill>
            </a:rPr>
            <a:t>TeraLab      large administration scope</a:t>
          </a:r>
        </a:p>
      </dgm:t>
    </dgm:pt>
    <dgm:pt modelId="{E05A5DD2-2489-49AA-A01C-14CDD2382D71}" type="parTrans" cxnId="{D640B876-24E8-4091-93C7-AE3AFC76CC98}">
      <dgm:prSet/>
      <dgm:spPr/>
      <dgm:t>
        <a:bodyPr/>
        <a:lstStyle/>
        <a:p>
          <a:endParaRPr lang="fr-FR"/>
        </a:p>
      </dgm:t>
    </dgm:pt>
    <dgm:pt modelId="{2477E0B7-4723-41FA-AABB-86F6F57EA69C}" type="sibTrans" cxnId="{D640B876-24E8-4091-93C7-AE3AFC76CC98}">
      <dgm:prSet/>
      <dgm:spPr/>
      <dgm:t>
        <a:bodyPr/>
        <a:lstStyle/>
        <a:p>
          <a:endParaRPr lang="fr-FR"/>
        </a:p>
      </dgm:t>
    </dgm:pt>
    <dgm:pt modelId="{9C29B1FB-A22D-4065-BFB1-F4A502574FE0}">
      <dgm:prSet phldrT="[Texte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b="1" noProof="0" dirty="0"/>
            <a:t>Administered</a:t>
          </a:r>
        </a:p>
        <a:p>
          <a:r>
            <a:rPr lang="en-US" noProof="0" dirty="0">
              <a:solidFill>
                <a:schemeClr val="bg1"/>
              </a:solidFill>
            </a:rPr>
            <a:t>TeraLab        data leak mitigation</a:t>
          </a:r>
        </a:p>
      </dgm:t>
    </dgm:pt>
    <dgm:pt modelId="{6C47EACA-C932-4A6E-9460-B2BEDC343FC8}" type="parTrans" cxnId="{ECFC75B2-72BF-43D7-A303-F3E805329845}">
      <dgm:prSet/>
      <dgm:spPr/>
      <dgm:t>
        <a:bodyPr/>
        <a:lstStyle/>
        <a:p>
          <a:endParaRPr lang="fr-FR"/>
        </a:p>
      </dgm:t>
    </dgm:pt>
    <dgm:pt modelId="{1F375D70-66D8-4F16-8F32-8065D479CC9C}" type="sibTrans" cxnId="{ECFC75B2-72BF-43D7-A303-F3E805329845}">
      <dgm:prSet/>
      <dgm:spPr/>
      <dgm:t>
        <a:bodyPr/>
        <a:lstStyle/>
        <a:p>
          <a:endParaRPr lang="fr-FR"/>
        </a:p>
      </dgm:t>
    </dgm:pt>
    <dgm:pt modelId="{A31351FD-24B2-4A0A-83D6-176267463F5D}">
      <dgm:prSet phldrT="[Texte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fr-FR" b="1"/>
            <a:t>Autonomous</a:t>
          </a:r>
        </a:p>
        <a:p>
          <a:r>
            <a:rPr lang="fr-FR">
              <a:solidFill>
                <a:schemeClr val="bg1"/>
              </a:solidFill>
            </a:rPr>
            <a:t>Some sudoer project members</a:t>
          </a:r>
        </a:p>
      </dgm:t>
    </dgm:pt>
    <dgm:pt modelId="{2AA634BF-03FC-44B3-BEE7-67016DA9B953}" type="parTrans" cxnId="{45D17E8D-63FC-49EB-81C3-05EDC14A22E7}">
      <dgm:prSet/>
      <dgm:spPr/>
      <dgm:t>
        <a:bodyPr/>
        <a:lstStyle/>
        <a:p>
          <a:endParaRPr lang="fr-FR"/>
        </a:p>
      </dgm:t>
    </dgm:pt>
    <dgm:pt modelId="{4773A3C2-EB12-47CB-96BE-73AFE2190E6F}" type="sibTrans" cxnId="{45D17E8D-63FC-49EB-81C3-05EDC14A22E7}">
      <dgm:prSet/>
      <dgm:spPr/>
      <dgm:t>
        <a:bodyPr/>
        <a:lstStyle/>
        <a:p>
          <a:endParaRPr lang="fr-FR"/>
        </a:p>
      </dgm:t>
    </dgm:pt>
    <dgm:pt modelId="{B7100FC7-982B-4824-A2B4-F6466B54561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fr-FR" b="1"/>
            <a:t>N/A</a:t>
          </a:r>
        </a:p>
        <a:p>
          <a:endParaRPr lang="fr-FR" b="1"/>
        </a:p>
        <a:p>
          <a:endParaRPr lang="fr-FR" b="1"/>
        </a:p>
      </dgm:t>
    </dgm:pt>
    <dgm:pt modelId="{EE03D5A0-C3AD-4886-BCBF-E46AEAF383E9}" type="parTrans" cxnId="{1A738794-3E07-4AC6-A92E-2B449E57D818}">
      <dgm:prSet/>
      <dgm:spPr/>
      <dgm:t>
        <a:bodyPr/>
        <a:lstStyle/>
        <a:p>
          <a:endParaRPr lang="fr-FR"/>
        </a:p>
      </dgm:t>
    </dgm:pt>
    <dgm:pt modelId="{BF46D2B8-D8DE-4F78-A478-7FA661571FA0}" type="sibTrans" cxnId="{1A738794-3E07-4AC6-A92E-2B449E57D818}">
      <dgm:prSet/>
      <dgm:spPr/>
      <dgm:t>
        <a:bodyPr/>
        <a:lstStyle/>
        <a:p>
          <a:endParaRPr lang="fr-FR"/>
        </a:p>
      </dgm:t>
    </dgm:pt>
    <dgm:pt modelId="{4DA1B589-7B30-4F00-9395-93298677F8C5}" type="pres">
      <dgm:prSet presAssocID="{7219490D-0E82-44FB-983F-A69E52F5A09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9735D88-2802-44F4-8868-171F7ECEACE5}" type="pres">
      <dgm:prSet presAssocID="{7219490D-0E82-44FB-983F-A69E52F5A096}" presName="axisShape" presStyleLbl="bgShp" presStyleIdx="0" presStyleCnt="1" custLinFactNeighborX="-347" custLinFactNeighborY="47569"/>
      <dgm:spPr/>
    </dgm:pt>
    <dgm:pt modelId="{96E3538C-5B38-4A18-8691-3E599FAD8761}" type="pres">
      <dgm:prSet presAssocID="{7219490D-0E82-44FB-983F-A69E52F5A096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2CBDDE-47E0-43D0-A527-506AE7E3CDCF}" type="pres">
      <dgm:prSet presAssocID="{7219490D-0E82-44FB-983F-A69E52F5A096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691F8A-B9FC-42F4-98DD-0036ABF4533D}" type="pres">
      <dgm:prSet presAssocID="{7219490D-0E82-44FB-983F-A69E52F5A096}" presName="rect3" presStyleLbl="node1" presStyleIdx="2" presStyleCnt="4" custAng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3FA052-7018-4043-9341-D38350CFF454}" type="pres">
      <dgm:prSet presAssocID="{7219490D-0E82-44FB-983F-A69E52F5A09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D78A4FB-1174-47B0-897F-44331583D8DA}" type="presOf" srcId="{7219490D-0E82-44FB-983F-A69E52F5A096}" destId="{4DA1B589-7B30-4F00-9395-93298677F8C5}" srcOrd="0" destOrd="0" presId="urn:microsoft.com/office/officeart/2005/8/layout/matrix2"/>
    <dgm:cxn modelId="{9A9F9978-3725-4A7F-A189-C3B3D42BCB63}" type="presOf" srcId="{9C29B1FB-A22D-4065-BFB1-F4A502574FE0}" destId="{452CBDDE-47E0-43D0-A527-506AE7E3CDCF}" srcOrd="0" destOrd="0" presId="urn:microsoft.com/office/officeart/2005/8/layout/matrix2"/>
    <dgm:cxn modelId="{D640B876-24E8-4091-93C7-AE3AFC76CC98}" srcId="{7219490D-0E82-44FB-983F-A69E52F5A096}" destId="{72DA2BBF-747D-46B3-9E9A-22FC5196283E}" srcOrd="0" destOrd="0" parTransId="{E05A5DD2-2489-49AA-A01C-14CDD2382D71}" sibTransId="{2477E0B7-4723-41FA-AABB-86F6F57EA69C}"/>
    <dgm:cxn modelId="{4A7ACB46-01E6-4FB5-B4A7-65E4A8A7DAB6}" type="presOf" srcId="{72DA2BBF-747D-46B3-9E9A-22FC5196283E}" destId="{96E3538C-5B38-4A18-8691-3E599FAD8761}" srcOrd="0" destOrd="0" presId="urn:microsoft.com/office/officeart/2005/8/layout/matrix2"/>
    <dgm:cxn modelId="{320A5B08-9D1C-4F27-87AD-EC19E639F63E}" type="presOf" srcId="{A31351FD-24B2-4A0A-83D6-176267463F5D}" destId="{E2691F8A-B9FC-42F4-98DD-0036ABF4533D}" srcOrd="0" destOrd="0" presId="urn:microsoft.com/office/officeart/2005/8/layout/matrix2"/>
    <dgm:cxn modelId="{2E0327EE-FB88-48C1-9BC1-C7B6587C4A2D}" type="presOf" srcId="{B7100FC7-982B-4824-A2B4-F6466B545612}" destId="{C93FA052-7018-4043-9341-D38350CFF454}" srcOrd="0" destOrd="0" presId="urn:microsoft.com/office/officeart/2005/8/layout/matrix2"/>
    <dgm:cxn modelId="{1A738794-3E07-4AC6-A92E-2B449E57D818}" srcId="{7219490D-0E82-44FB-983F-A69E52F5A096}" destId="{B7100FC7-982B-4824-A2B4-F6466B545612}" srcOrd="3" destOrd="0" parTransId="{EE03D5A0-C3AD-4886-BCBF-E46AEAF383E9}" sibTransId="{BF46D2B8-D8DE-4F78-A478-7FA661571FA0}"/>
    <dgm:cxn modelId="{45D17E8D-63FC-49EB-81C3-05EDC14A22E7}" srcId="{7219490D-0E82-44FB-983F-A69E52F5A096}" destId="{A31351FD-24B2-4A0A-83D6-176267463F5D}" srcOrd="2" destOrd="0" parTransId="{2AA634BF-03FC-44B3-BEE7-67016DA9B953}" sibTransId="{4773A3C2-EB12-47CB-96BE-73AFE2190E6F}"/>
    <dgm:cxn modelId="{ECFC75B2-72BF-43D7-A303-F3E805329845}" srcId="{7219490D-0E82-44FB-983F-A69E52F5A096}" destId="{9C29B1FB-A22D-4065-BFB1-F4A502574FE0}" srcOrd="1" destOrd="0" parTransId="{6C47EACA-C932-4A6E-9460-B2BEDC343FC8}" sibTransId="{1F375D70-66D8-4F16-8F32-8065D479CC9C}"/>
    <dgm:cxn modelId="{5E46E4E9-28A1-45C5-9569-65A16DB56632}" type="presParOf" srcId="{4DA1B589-7B30-4F00-9395-93298677F8C5}" destId="{89735D88-2802-44F4-8868-171F7ECEACE5}" srcOrd="0" destOrd="0" presId="urn:microsoft.com/office/officeart/2005/8/layout/matrix2"/>
    <dgm:cxn modelId="{3F8015C6-F577-41A9-8817-ADB643CB1F2A}" type="presParOf" srcId="{4DA1B589-7B30-4F00-9395-93298677F8C5}" destId="{96E3538C-5B38-4A18-8691-3E599FAD8761}" srcOrd="1" destOrd="0" presId="urn:microsoft.com/office/officeart/2005/8/layout/matrix2"/>
    <dgm:cxn modelId="{4D46980E-7E6A-48BD-86C8-E91441DC613D}" type="presParOf" srcId="{4DA1B589-7B30-4F00-9395-93298677F8C5}" destId="{452CBDDE-47E0-43D0-A527-506AE7E3CDCF}" srcOrd="2" destOrd="0" presId="urn:microsoft.com/office/officeart/2005/8/layout/matrix2"/>
    <dgm:cxn modelId="{F796B81A-B9FD-4FDB-A0AE-6FC1D1F3A300}" type="presParOf" srcId="{4DA1B589-7B30-4F00-9395-93298677F8C5}" destId="{E2691F8A-B9FC-42F4-98DD-0036ABF4533D}" srcOrd="3" destOrd="0" presId="urn:microsoft.com/office/officeart/2005/8/layout/matrix2"/>
    <dgm:cxn modelId="{59113359-7FFC-41BB-84A1-91771AF0CFF7}" type="presParOf" srcId="{4DA1B589-7B30-4F00-9395-93298677F8C5}" destId="{C93FA052-7018-4043-9341-D38350CFF45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3E2C7-C58E-4524-93A7-E9FE7709B784}">
      <dsp:nvSpPr>
        <dsp:cNvPr id="0" name=""/>
        <dsp:cNvSpPr/>
      </dsp:nvSpPr>
      <dsp:spPr>
        <a:xfrm>
          <a:off x="3005297" y="2117"/>
          <a:ext cx="698601" cy="45409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noProof="0" dirty="0"/>
            <a:t>Industry</a:t>
          </a:r>
        </a:p>
      </dsp:txBody>
      <dsp:txXfrm>
        <a:off x="3027464" y="24284"/>
        <a:ext cx="654267" cy="409757"/>
      </dsp:txXfrm>
    </dsp:sp>
    <dsp:sp modelId="{C2694741-6E0E-42FB-A63B-9678969CEF04}">
      <dsp:nvSpPr>
        <dsp:cNvPr id="0" name=""/>
        <dsp:cNvSpPr/>
      </dsp:nvSpPr>
      <dsp:spPr>
        <a:xfrm>
          <a:off x="1612017" y="229163"/>
          <a:ext cx="3485161" cy="3485161"/>
        </a:xfrm>
        <a:custGeom>
          <a:avLst/>
          <a:gdLst/>
          <a:ahLst/>
          <a:cxnLst/>
          <a:rect l="0" t="0" r="0" b="0"/>
          <a:pathLst>
            <a:path>
              <a:moveTo>
                <a:pt x="2096264" y="36270"/>
              </a:moveTo>
              <a:arcTo wR="1742580" hR="1742580" stAng="16902627" swAng="867702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7F300-EF43-4A46-AA78-D976F44B0FE2}">
      <dsp:nvSpPr>
        <dsp:cNvPr id="0" name=""/>
        <dsp:cNvSpPr/>
      </dsp:nvSpPr>
      <dsp:spPr>
        <a:xfrm>
          <a:off x="4125406" y="409804"/>
          <a:ext cx="698601" cy="45409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noProof="0" dirty="0"/>
            <a:t>Health</a:t>
          </a:r>
        </a:p>
      </dsp:txBody>
      <dsp:txXfrm>
        <a:off x="4147573" y="431971"/>
        <a:ext cx="654267" cy="409757"/>
      </dsp:txXfrm>
    </dsp:sp>
    <dsp:sp modelId="{8FC2B5A7-B7FC-4004-9D7F-0063AF5177E7}">
      <dsp:nvSpPr>
        <dsp:cNvPr id="0" name=""/>
        <dsp:cNvSpPr/>
      </dsp:nvSpPr>
      <dsp:spPr>
        <a:xfrm>
          <a:off x="1612017" y="229163"/>
          <a:ext cx="3485161" cy="3485161"/>
        </a:xfrm>
        <a:custGeom>
          <a:avLst/>
          <a:gdLst/>
          <a:ahLst/>
          <a:cxnLst/>
          <a:rect l="0" t="0" r="0" b="0"/>
          <a:pathLst>
            <a:path>
              <a:moveTo>
                <a:pt x="3091844" y="639822"/>
              </a:moveTo>
              <a:arcTo wR="1742580" hR="1742580" stAng="19244444" swAng="1280898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D07C-37DC-4F7A-9E4E-358334204FFC}">
      <dsp:nvSpPr>
        <dsp:cNvPr id="0" name=""/>
        <dsp:cNvSpPr/>
      </dsp:nvSpPr>
      <dsp:spPr>
        <a:xfrm>
          <a:off x="4721404" y="1442102"/>
          <a:ext cx="698601" cy="45409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noProof="0" dirty="0"/>
            <a:t>Agriculture</a:t>
          </a:r>
        </a:p>
      </dsp:txBody>
      <dsp:txXfrm>
        <a:off x="4743571" y="1464269"/>
        <a:ext cx="654267" cy="409757"/>
      </dsp:txXfrm>
    </dsp:sp>
    <dsp:sp modelId="{44C842DB-E129-422D-886E-354961A75DCD}">
      <dsp:nvSpPr>
        <dsp:cNvPr id="0" name=""/>
        <dsp:cNvSpPr/>
      </dsp:nvSpPr>
      <dsp:spPr>
        <a:xfrm>
          <a:off x="1612017" y="229163"/>
          <a:ext cx="3485161" cy="3485161"/>
        </a:xfrm>
        <a:custGeom>
          <a:avLst/>
          <a:gdLst/>
          <a:ahLst/>
          <a:cxnLst/>
          <a:rect l="0" t="0" r="0" b="0"/>
          <a:pathLst>
            <a:path>
              <a:moveTo>
                <a:pt x="3483823" y="1674324"/>
              </a:moveTo>
              <a:arcTo wR="1742580" hR="1742580" stAng="21465310" swAng="1422142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7BC7E-346A-43E0-B4B4-8424BF8F73B4}">
      <dsp:nvSpPr>
        <dsp:cNvPr id="0" name=""/>
        <dsp:cNvSpPr/>
      </dsp:nvSpPr>
      <dsp:spPr>
        <a:xfrm>
          <a:off x="4514416" y="2615988"/>
          <a:ext cx="698601" cy="45409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noProof="0" dirty="0"/>
            <a:t>Mobility</a:t>
          </a:r>
        </a:p>
      </dsp:txBody>
      <dsp:txXfrm>
        <a:off x="4536583" y="2638155"/>
        <a:ext cx="654267" cy="409757"/>
      </dsp:txXfrm>
    </dsp:sp>
    <dsp:sp modelId="{7936B5B3-7826-4976-B892-10F1F2097C65}">
      <dsp:nvSpPr>
        <dsp:cNvPr id="0" name=""/>
        <dsp:cNvSpPr/>
      </dsp:nvSpPr>
      <dsp:spPr>
        <a:xfrm>
          <a:off x="1612017" y="229163"/>
          <a:ext cx="3485161" cy="3485161"/>
        </a:xfrm>
        <a:custGeom>
          <a:avLst/>
          <a:gdLst/>
          <a:ahLst/>
          <a:cxnLst/>
          <a:rect l="0" t="0" r="0" b="0"/>
          <a:pathLst>
            <a:path>
              <a:moveTo>
                <a:pt x="3091988" y="2845161"/>
              </a:moveTo>
              <a:arcTo wR="1742580" hR="1742580" stAng="2355104" swAng="1062977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33235-5780-480B-994A-0C9BECE850E1}">
      <dsp:nvSpPr>
        <dsp:cNvPr id="0" name=""/>
        <dsp:cNvSpPr/>
      </dsp:nvSpPr>
      <dsp:spPr>
        <a:xfrm>
          <a:off x="3601294" y="3382188"/>
          <a:ext cx="698601" cy="45409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noProof="0" dirty="0"/>
            <a:t>Energy</a:t>
          </a:r>
        </a:p>
      </dsp:txBody>
      <dsp:txXfrm>
        <a:off x="3623461" y="3404355"/>
        <a:ext cx="654267" cy="409757"/>
      </dsp:txXfrm>
    </dsp:sp>
    <dsp:sp modelId="{B45A2A44-1D15-4013-B2C7-E094515F9FF3}">
      <dsp:nvSpPr>
        <dsp:cNvPr id="0" name=""/>
        <dsp:cNvSpPr/>
      </dsp:nvSpPr>
      <dsp:spPr>
        <a:xfrm>
          <a:off x="1612017" y="229163"/>
          <a:ext cx="3485161" cy="3485161"/>
        </a:xfrm>
        <a:custGeom>
          <a:avLst/>
          <a:gdLst/>
          <a:ahLst/>
          <a:cxnLst/>
          <a:rect l="0" t="0" r="0" b="0"/>
          <a:pathLst>
            <a:path>
              <a:moveTo>
                <a:pt x="1984392" y="3468302"/>
              </a:moveTo>
              <a:arcTo wR="1742580" hR="1742580" stAng="4921412" swAng="95717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C6A77-140D-4CBE-A1B7-AF8F796A0983}">
      <dsp:nvSpPr>
        <dsp:cNvPr id="0" name=""/>
        <dsp:cNvSpPr/>
      </dsp:nvSpPr>
      <dsp:spPr>
        <a:xfrm>
          <a:off x="2409299" y="3382188"/>
          <a:ext cx="698601" cy="45409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noProof="0" dirty="0"/>
            <a:t>E-government</a:t>
          </a:r>
        </a:p>
      </dsp:txBody>
      <dsp:txXfrm>
        <a:off x="2431466" y="3404355"/>
        <a:ext cx="654267" cy="409757"/>
      </dsp:txXfrm>
    </dsp:sp>
    <dsp:sp modelId="{280F113C-D772-4FB2-9202-076E941D4320}">
      <dsp:nvSpPr>
        <dsp:cNvPr id="0" name=""/>
        <dsp:cNvSpPr/>
      </dsp:nvSpPr>
      <dsp:spPr>
        <a:xfrm>
          <a:off x="1612017" y="229163"/>
          <a:ext cx="3485161" cy="3485161"/>
        </a:xfrm>
        <a:custGeom>
          <a:avLst/>
          <a:gdLst/>
          <a:ahLst/>
          <a:cxnLst/>
          <a:rect l="0" t="0" r="0" b="0"/>
          <a:pathLst>
            <a:path>
              <a:moveTo>
                <a:pt x="792687" y="3203501"/>
              </a:moveTo>
              <a:arcTo wR="1742580" hR="1742580" stAng="7381919" swAng="1062977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65472-2A36-4A68-B6A6-57B63E2645E1}">
      <dsp:nvSpPr>
        <dsp:cNvPr id="0" name=""/>
        <dsp:cNvSpPr/>
      </dsp:nvSpPr>
      <dsp:spPr>
        <a:xfrm>
          <a:off x="1496178" y="2615988"/>
          <a:ext cx="698601" cy="45409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noProof="0" dirty="0"/>
            <a:t>Logistics</a:t>
          </a:r>
        </a:p>
      </dsp:txBody>
      <dsp:txXfrm>
        <a:off x="1518345" y="2638155"/>
        <a:ext cx="654267" cy="409757"/>
      </dsp:txXfrm>
    </dsp:sp>
    <dsp:sp modelId="{584FB44B-04FA-48DE-A737-15D7FCB5FB3F}">
      <dsp:nvSpPr>
        <dsp:cNvPr id="0" name=""/>
        <dsp:cNvSpPr/>
      </dsp:nvSpPr>
      <dsp:spPr>
        <a:xfrm>
          <a:off x="1612017" y="229163"/>
          <a:ext cx="3485161" cy="3485161"/>
        </a:xfrm>
        <a:custGeom>
          <a:avLst/>
          <a:gdLst/>
          <a:ahLst/>
          <a:cxnLst/>
          <a:rect l="0" t="0" r="0" b="0"/>
          <a:pathLst>
            <a:path>
              <a:moveTo>
                <a:pt x="120780" y="2380036"/>
              </a:moveTo>
              <a:arcTo wR="1742580" hR="1742580" stAng="9512548" swAng="1422142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688BC-0119-444D-9D3B-369C91D5DAF2}">
      <dsp:nvSpPr>
        <dsp:cNvPr id="0" name=""/>
        <dsp:cNvSpPr/>
      </dsp:nvSpPr>
      <dsp:spPr>
        <a:xfrm>
          <a:off x="1289190" y="1442102"/>
          <a:ext cx="698601" cy="45409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noProof="0" dirty="0"/>
            <a:t>Insurance</a:t>
          </a:r>
        </a:p>
      </dsp:txBody>
      <dsp:txXfrm>
        <a:off x="1311357" y="1464269"/>
        <a:ext cx="654267" cy="409757"/>
      </dsp:txXfrm>
    </dsp:sp>
    <dsp:sp modelId="{6CB06338-4931-47BF-B119-BCA99A4B37C1}">
      <dsp:nvSpPr>
        <dsp:cNvPr id="0" name=""/>
        <dsp:cNvSpPr/>
      </dsp:nvSpPr>
      <dsp:spPr>
        <a:xfrm>
          <a:off x="1612017" y="229163"/>
          <a:ext cx="3485161" cy="3485161"/>
        </a:xfrm>
        <a:custGeom>
          <a:avLst/>
          <a:gdLst/>
          <a:ahLst/>
          <a:cxnLst/>
          <a:rect l="0" t="0" r="0" b="0"/>
          <a:pathLst>
            <a:path>
              <a:moveTo>
                <a:pt x="84453" y="1206669"/>
              </a:moveTo>
              <a:arcTo wR="1742580" hR="1742580" stAng="11874658" swAng="1280898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6CEB4-5932-4FED-8450-DB10E7597632}">
      <dsp:nvSpPr>
        <dsp:cNvPr id="0" name=""/>
        <dsp:cNvSpPr/>
      </dsp:nvSpPr>
      <dsp:spPr>
        <a:xfrm>
          <a:off x="1885187" y="409804"/>
          <a:ext cx="698601" cy="45409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noProof="0" dirty="0"/>
            <a:t>Cybersecurity</a:t>
          </a:r>
        </a:p>
      </dsp:txBody>
      <dsp:txXfrm>
        <a:off x="1907354" y="431971"/>
        <a:ext cx="654267" cy="409757"/>
      </dsp:txXfrm>
    </dsp:sp>
    <dsp:sp modelId="{660A90C0-7F94-4EC7-92BA-9332084AC89C}">
      <dsp:nvSpPr>
        <dsp:cNvPr id="0" name=""/>
        <dsp:cNvSpPr/>
      </dsp:nvSpPr>
      <dsp:spPr>
        <a:xfrm>
          <a:off x="1612017" y="229163"/>
          <a:ext cx="3485161" cy="3485161"/>
        </a:xfrm>
        <a:custGeom>
          <a:avLst/>
          <a:gdLst/>
          <a:ahLst/>
          <a:cxnLst/>
          <a:rect l="0" t="0" r="0" b="0"/>
          <a:pathLst>
            <a:path>
              <a:moveTo>
                <a:pt x="973981" y="178661"/>
              </a:moveTo>
              <a:arcTo wR="1742580" hR="1742580" stAng="14629671" swAng="867702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35D88-2802-44F4-8868-171F7ECEACE5}">
      <dsp:nvSpPr>
        <dsp:cNvPr id="0" name=""/>
        <dsp:cNvSpPr/>
      </dsp:nvSpPr>
      <dsp:spPr>
        <a:xfrm>
          <a:off x="226438" y="0"/>
          <a:ext cx="2145037" cy="214503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E3538C-5B38-4A18-8691-3E599FAD8761}">
      <dsp:nvSpPr>
        <dsp:cNvPr id="0" name=""/>
        <dsp:cNvSpPr/>
      </dsp:nvSpPr>
      <dsp:spPr>
        <a:xfrm>
          <a:off x="373308" y="139427"/>
          <a:ext cx="858014" cy="858014"/>
        </a:xfrm>
        <a:prstGeom prst="round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noProof="0" dirty="0"/>
            <a:t>Turn</a:t>
          </a:r>
          <a:r>
            <a:rPr lang="fr-FR" sz="800" b="1" kern="1200" dirty="0"/>
            <a:t> Key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>
              <a:solidFill>
                <a:schemeClr val="bg1"/>
              </a:solidFill>
            </a:rPr>
            <a:t>TeraLab      large administration scope</a:t>
          </a:r>
        </a:p>
      </dsp:txBody>
      <dsp:txXfrm>
        <a:off x="415193" y="181312"/>
        <a:ext cx="774244" cy="774244"/>
      </dsp:txXfrm>
    </dsp:sp>
    <dsp:sp modelId="{452CBDDE-47E0-43D0-A527-506AE7E3CDCF}">
      <dsp:nvSpPr>
        <dsp:cNvPr id="0" name=""/>
        <dsp:cNvSpPr/>
      </dsp:nvSpPr>
      <dsp:spPr>
        <a:xfrm>
          <a:off x="1381476" y="139427"/>
          <a:ext cx="858014" cy="858014"/>
        </a:xfrm>
        <a:prstGeom prst="round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noProof="0" dirty="0"/>
            <a:t>Administered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noProof="0" dirty="0">
              <a:solidFill>
                <a:schemeClr val="bg1"/>
              </a:solidFill>
            </a:rPr>
            <a:t>TeraLab        data leak mitigation</a:t>
          </a:r>
        </a:p>
      </dsp:txBody>
      <dsp:txXfrm>
        <a:off x="1423361" y="181312"/>
        <a:ext cx="774244" cy="774244"/>
      </dsp:txXfrm>
    </dsp:sp>
    <dsp:sp modelId="{E2691F8A-B9FC-42F4-98DD-0036ABF4533D}">
      <dsp:nvSpPr>
        <dsp:cNvPr id="0" name=""/>
        <dsp:cNvSpPr/>
      </dsp:nvSpPr>
      <dsp:spPr>
        <a:xfrm>
          <a:off x="373308" y="1147594"/>
          <a:ext cx="858014" cy="858014"/>
        </a:xfrm>
        <a:prstGeom prst="round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/>
            <a:t>Autonomous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>
              <a:solidFill>
                <a:schemeClr val="bg1"/>
              </a:solidFill>
            </a:rPr>
            <a:t>Some sudoer project members</a:t>
          </a:r>
        </a:p>
      </dsp:txBody>
      <dsp:txXfrm>
        <a:off x="415193" y="1189479"/>
        <a:ext cx="774244" cy="774244"/>
      </dsp:txXfrm>
    </dsp:sp>
    <dsp:sp modelId="{C93FA052-7018-4043-9341-D38350CFF454}">
      <dsp:nvSpPr>
        <dsp:cNvPr id="0" name=""/>
        <dsp:cNvSpPr/>
      </dsp:nvSpPr>
      <dsp:spPr>
        <a:xfrm>
          <a:off x="1381476" y="1147594"/>
          <a:ext cx="858014" cy="858014"/>
        </a:xfrm>
        <a:prstGeom prst="roundRect">
          <a:avLst/>
        </a:prstGeom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/>
            <a:t>N/A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b="1" kern="120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b="1" kern="1200"/>
        </a:p>
      </dsp:txBody>
      <dsp:txXfrm>
        <a:off x="1423361" y="1189479"/>
        <a:ext cx="774244" cy="774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50710-B8B7-4D8F-BDE7-5C763412CDFD}" type="datetimeFigureOut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06ACB-0641-497D-A6F6-17171FCA9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97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TeraLab has been conceived for Innovation, Education and Research, it provides both an infrastructure and services (consulting, relationships)</a:t>
            </a:r>
          </a:p>
          <a:p>
            <a:r>
              <a:rPr lang="en-US" baseline="0" dirty="0"/>
              <a:t>It bases on the principles of security and sovereignty </a:t>
            </a:r>
            <a:r>
              <a:rPr lang="en-US" baseline="0" dirty="0">
                <a:sym typeface="Wingdings" panose="05000000000000000000" pitchFamily="2" charset="2"/>
              </a:rPr>
              <a:t> very relevant currently in Europe</a:t>
            </a:r>
            <a:br>
              <a:rPr lang="en-US" baseline="0" dirty="0">
                <a:sym typeface="Wingdings" panose="05000000000000000000" pitchFamily="2" charset="2"/>
              </a:rPr>
            </a:br>
            <a:r>
              <a:rPr lang="en-US" baseline="0" dirty="0">
                <a:sym typeface="Wingdings" panose="05000000000000000000" pitchFamily="2" charset="2"/>
              </a:rPr>
              <a:t>Being a non profit help us earn the trust of our customers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The goal is to favor the successful migration of projects realized in TeraLab to a production environment. One strategy for this is to conceive environment-independent projects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From 2014 we have over 70 projects that allow us to capitalize on knowledge, that we bring into subsequent projects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123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strategic/</a:t>
            </a:r>
            <a:r>
              <a:rPr lang="en-US" baseline="0" dirty="0"/>
              <a:t> priority </a:t>
            </a:r>
            <a:r>
              <a:rPr lang="en-US" dirty="0"/>
              <a:t>domains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06ACB-0641-497D-A6F6-17171FCA9B1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82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sensibilisation aux enjeux et bénéfices de l’IA</a:t>
            </a:r>
          </a:p>
          <a:p>
            <a:r>
              <a:rPr lang="fr-FR" dirty="0"/>
              <a:t>conseil personnalisé afin de déterminer un projet IA réalisable en trois mois au sein de l’entreprise</a:t>
            </a:r>
          </a:p>
          <a:p>
            <a:r>
              <a:rPr lang="fr-FR" dirty="0"/>
              <a:t>peut aller jusqu’au soutien à la mise en production pérenne de la solution d’IA identifiée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164B7-6091-4710-95BC-C479A8B435C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54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gray">
          <a:xfrm>
            <a:off x="4110833" y="-1990"/>
            <a:ext cx="5032375" cy="5150644"/>
          </a:xfrm>
          <a:custGeom>
            <a:avLst/>
            <a:gdLst>
              <a:gd name="T0" fmla="*/ 4324 w 5277"/>
              <a:gd name="T1" fmla="*/ 0 h 7199"/>
              <a:gd name="T2" fmla="*/ 4324 w 5277"/>
              <a:gd name="T3" fmla="*/ 0 h 7199"/>
              <a:gd name="T4" fmla="*/ 0 w 5277"/>
              <a:gd name="T5" fmla="*/ 4322 h 7199"/>
              <a:gd name="T6" fmla="*/ 2876 w 5277"/>
              <a:gd name="T7" fmla="*/ 7199 h 7199"/>
              <a:gd name="T8" fmla="*/ 5277 w 5277"/>
              <a:gd name="T9" fmla="*/ 7199 h 7199"/>
              <a:gd name="T10" fmla="*/ 5277 w 5277"/>
              <a:gd name="T11" fmla="*/ 0 h 7199"/>
              <a:gd name="T12" fmla="*/ 4324 w 5277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7" h="7199">
                <a:moveTo>
                  <a:pt x="4324" y="0"/>
                </a:moveTo>
                <a:lnTo>
                  <a:pt x="4324" y="0"/>
                </a:lnTo>
                <a:lnTo>
                  <a:pt x="0" y="4322"/>
                </a:lnTo>
                <a:lnTo>
                  <a:pt x="2876" y="7199"/>
                </a:lnTo>
                <a:lnTo>
                  <a:pt x="5277" y="7199"/>
                </a:lnTo>
                <a:lnTo>
                  <a:pt x="5277" y="0"/>
                </a:lnTo>
                <a:lnTo>
                  <a:pt x="432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gray">
          <a:xfrm>
            <a:off x="-11906" y="2057791"/>
            <a:ext cx="6865938" cy="3089672"/>
          </a:xfrm>
          <a:custGeom>
            <a:avLst/>
            <a:gdLst>
              <a:gd name="T0" fmla="*/ 0 w 7199"/>
              <a:gd name="T1" fmla="*/ 2881 h 4319"/>
              <a:gd name="T2" fmla="*/ 0 w 7199"/>
              <a:gd name="T3" fmla="*/ 2881 h 4319"/>
              <a:gd name="T4" fmla="*/ 0 w 7199"/>
              <a:gd name="T5" fmla="*/ 4319 h 4319"/>
              <a:gd name="T6" fmla="*/ 7199 w 7199"/>
              <a:gd name="T7" fmla="*/ 4319 h 4319"/>
              <a:gd name="T8" fmla="*/ 2880 w 7199"/>
              <a:gd name="T9" fmla="*/ 0 h 4319"/>
              <a:gd name="T10" fmla="*/ 0 w 7199"/>
              <a:gd name="T11" fmla="*/ 2881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99" h="4319">
                <a:moveTo>
                  <a:pt x="0" y="2881"/>
                </a:moveTo>
                <a:lnTo>
                  <a:pt x="0" y="2881"/>
                </a:lnTo>
                <a:lnTo>
                  <a:pt x="0" y="4319"/>
                </a:lnTo>
                <a:lnTo>
                  <a:pt x="7199" y="4319"/>
                </a:lnTo>
                <a:lnTo>
                  <a:pt x="2880" y="0"/>
                </a:lnTo>
                <a:lnTo>
                  <a:pt x="0" y="2881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gray">
          <a:xfrm>
            <a:off x="0" y="0"/>
            <a:ext cx="5494338" cy="4119563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5002020"/>
            <a:ext cx="265114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856A1AF-2A3C-4EFE-8DFD-D8B5DB87D6A0}" type="datetime1">
              <a:rPr lang="fr-FR" smtClean="0"/>
              <a:t>15/03/2021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5002020"/>
            <a:ext cx="266400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5002020"/>
            <a:ext cx="266400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MAESTRIA Kickoff Meeting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2130300"/>
            <a:ext cx="5313363" cy="2224800"/>
          </a:xfrm>
        </p:spPr>
        <p:txBody>
          <a:bodyPr anchor="t" anchorCtr="0"/>
          <a:lstStyle>
            <a:lvl1pPr algn="r">
              <a:defRPr sz="3400" b="0" cap="all">
                <a:solidFill>
                  <a:schemeClr val="bg1"/>
                </a:solidFill>
              </a:defRPr>
            </a:lvl1pPr>
            <a:lvl2pPr algn="r">
              <a:defRPr sz="340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04000" y="909900"/>
            <a:ext cx="5313600" cy="1220400"/>
          </a:xfrm>
        </p:spPr>
        <p:txBody>
          <a:bodyPr/>
          <a:lstStyle>
            <a:lvl1pPr algn="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9" y="0"/>
            <a:ext cx="2751139" cy="15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3208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isuel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53F1BE8-27DC-49ED-AC97-784C70B9D200}" type="datetime1">
              <a:rPr lang="fr-FR" smtClean="0"/>
              <a:t>15/03/2021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5" y="195486"/>
            <a:ext cx="848595" cy="303609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MAESTRIA Kickoff Meeting</a:t>
            </a:r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7536" y="1134667"/>
            <a:ext cx="3564000" cy="2982515"/>
          </a:xfrm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807738" y="4545806"/>
            <a:ext cx="709200" cy="288900"/>
          </a:xfrm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Logotype</a:t>
            </a:r>
            <a:br>
              <a:rPr lang="fr-FR" noProof="0" dirty="0"/>
            </a:br>
            <a:r>
              <a:rPr lang="fr-FR" noProof="0" dirty="0"/>
              <a:t>partenaire</a:t>
            </a:r>
          </a:p>
        </p:txBody>
      </p:sp>
      <p:sp>
        <p:nvSpPr>
          <p:cNvPr id="17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536" y="168912"/>
            <a:ext cx="7020000" cy="512126"/>
          </a:xfrm>
        </p:spPr>
        <p:txBody>
          <a:bodyPr/>
          <a:lstStyle>
            <a:lvl1pPr>
              <a:spcAft>
                <a:spcPts val="200"/>
              </a:spcAft>
              <a:defRPr sz="1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Chapitre 0 : titre</a:t>
            </a:r>
          </a:p>
          <a:p>
            <a:pPr lvl="1"/>
            <a:r>
              <a:rPr lang="fr-FR" dirty="0"/>
              <a:t>0.0 Titre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572000" y="1134667"/>
            <a:ext cx="4255200" cy="32194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07677651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78A225-9FB8-5647-B084-FA0DFC7B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2C2B36-3B28-7F4D-AEED-624361311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6FE242-04B7-7A43-863C-F46DF383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F4FD3A-D0A3-3041-A6EE-183EA7BA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9650-EF4B-7340-8E10-2B276462FB65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259610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Agenda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865585"/>
            <a:ext cx="8229600" cy="3838575"/>
          </a:xfrm>
        </p:spPr>
        <p:txBody>
          <a:bodyPr/>
          <a:lstStyle>
            <a:lvl1pPr>
              <a:defRPr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defRPr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defRPr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defRPr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440855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69819"/>
            <a:ext cx="4038600" cy="36248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69819"/>
            <a:ext cx="4038600" cy="36248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475847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3774"/>
            <a:ext cx="4040188" cy="479822"/>
          </a:xfrm>
        </p:spPr>
        <p:txBody>
          <a:bodyPr anchor="b"/>
          <a:lstStyle>
            <a:lvl1pPr marL="0" indent="0">
              <a:buNone/>
              <a:defRPr sz="1800" b="1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93596"/>
            <a:ext cx="4040188" cy="3120946"/>
          </a:xfrm>
        </p:spPr>
        <p:txBody>
          <a:bodyPr/>
          <a:lstStyle>
            <a:lvl1pPr>
              <a:defRPr sz="18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 sz="15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defRPr sz="135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defRPr sz="12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defRPr sz="12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13774"/>
            <a:ext cx="4041775" cy="479822"/>
          </a:xfrm>
        </p:spPr>
        <p:txBody>
          <a:bodyPr anchor="b"/>
          <a:lstStyle>
            <a:lvl1pPr marL="0" indent="0">
              <a:buNone/>
              <a:defRPr sz="1800" b="1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93596"/>
            <a:ext cx="4041775" cy="3120946"/>
          </a:xfrm>
        </p:spPr>
        <p:txBody>
          <a:bodyPr/>
          <a:lstStyle>
            <a:lvl1pPr>
              <a:defRPr sz="18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 sz="15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2pPr>
            <a:lvl3pPr>
              <a:defRPr sz="135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3pPr>
            <a:lvl4pPr>
              <a:defRPr sz="12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4pPr>
            <a:lvl5pPr>
              <a:defRPr sz="120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98573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logoty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gray">
          <a:xfrm>
            <a:off x="1589" y="2402682"/>
            <a:ext cx="4575175" cy="1716881"/>
          </a:xfrm>
          <a:custGeom>
            <a:avLst/>
            <a:gdLst>
              <a:gd name="T0" fmla="*/ 0 w 4798"/>
              <a:gd name="T1" fmla="*/ 2399 h 2399"/>
              <a:gd name="T2" fmla="*/ 0 w 4798"/>
              <a:gd name="T3" fmla="*/ 2399 h 2399"/>
              <a:gd name="T4" fmla="*/ 4798 w 4798"/>
              <a:gd name="T5" fmla="*/ 2399 h 2399"/>
              <a:gd name="T6" fmla="*/ 2399 w 4798"/>
              <a:gd name="T7" fmla="*/ 0 h 2399"/>
              <a:gd name="T8" fmla="*/ 0 w 4798"/>
              <a:gd name="T9" fmla="*/ 2399 h 2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8" h="2399">
                <a:moveTo>
                  <a:pt x="0" y="2399"/>
                </a:moveTo>
                <a:lnTo>
                  <a:pt x="0" y="2399"/>
                </a:lnTo>
                <a:lnTo>
                  <a:pt x="4798" y="2399"/>
                </a:lnTo>
                <a:lnTo>
                  <a:pt x="2399" y="0"/>
                </a:lnTo>
                <a:lnTo>
                  <a:pt x="0" y="2399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gray">
          <a:xfrm>
            <a:off x="4579938" y="690563"/>
            <a:ext cx="4573588" cy="3431381"/>
          </a:xfrm>
          <a:custGeom>
            <a:avLst/>
            <a:gdLst>
              <a:gd name="T0" fmla="*/ 0 w 4796"/>
              <a:gd name="T1" fmla="*/ 4796 h 4796"/>
              <a:gd name="T2" fmla="*/ 0 w 4796"/>
              <a:gd name="T3" fmla="*/ 4796 h 4796"/>
              <a:gd name="T4" fmla="*/ 4796 w 4796"/>
              <a:gd name="T5" fmla="*/ 4792 h 4796"/>
              <a:gd name="T6" fmla="*/ 4796 w 4796"/>
              <a:gd name="T7" fmla="*/ 0 h 4796"/>
              <a:gd name="T8" fmla="*/ 0 w 4796"/>
              <a:gd name="T9" fmla="*/ 4796 h 4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96" h="4796">
                <a:moveTo>
                  <a:pt x="0" y="4796"/>
                </a:moveTo>
                <a:lnTo>
                  <a:pt x="0" y="4796"/>
                </a:lnTo>
                <a:lnTo>
                  <a:pt x="4796" y="4792"/>
                </a:lnTo>
                <a:lnTo>
                  <a:pt x="4796" y="0"/>
                </a:lnTo>
                <a:lnTo>
                  <a:pt x="0" y="4796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gray">
          <a:xfrm>
            <a:off x="1" y="4118373"/>
            <a:ext cx="9153525" cy="1032272"/>
          </a:xfrm>
          <a:custGeom>
            <a:avLst/>
            <a:gdLst>
              <a:gd name="T0" fmla="*/ 0 w 9599"/>
              <a:gd name="T1" fmla="*/ 1442 h 1442"/>
              <a:gd name="T2" fmla="*/ 0 w 9599"/>
              <a:gd name="T3" fmla="*/ 1442 h 1442"/>
              <a:gd name="T4" fmla="*/ 9599 w 9599"/>
              <a:gd name="T5" fmla="*/ 1442 h 1442"/>
              <a:gd name="T6" fmla="*/ 9599 w 9599"/>
              <a:gd name="T7" fmla="*/ 0 h 1442"/>
              <a:gd name="T8" fmla="*/ 0 w 9599"/>
              <a:gd name="T9" fmla="*/ 0 h 1442"/>
              <a:gd name="T10" fmla="*/ 0 w 9599"/>
              <a:gd name="T11" fmla="*/ 1442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99" h="1442">
                <a:moveTo>
                  <a:pt x="0" y="1442"/>
                </a:moveTo>
                <a:lnTo>
                  <a:pt x="0" y="1442"/>
                </a:lnTo>
                <a:lnTo>
                  <a:pt x="9599" y="1442"/>
                </a:lnTo>
                <a:lnTo>
                  <a:pt x="9599" y="0"/>
                </a:lnTo>
                <a:lnTo>
                  <a:pt x="0" y="0"/>
                </a:lnTo>
                <a:lnTo>
                  <a:pt x="0" y="144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gray">
          <a:xfrm>
            <a:off x="0" y="0"/>
            <a:ext cx="5494338" cy="4119563"/>
          </a:xfrm>
          <a:custGeom>
            <a:avLst/>
            <a:gdLst>
              <a:gd name="T0" fmla="*/ 0 w 5761"/>
              <a:gd name="T1" fmla="*/ 0 h 5758"/>
              <a:gd name="T2" fmla="*/ 0 w 5761"/>
              <a:gd name="T3" fmla="*/ 0 h 5758"/>
              <a:gd name="T4" fmla="*/ 1 w 5761"/>
              <a:gd name="T5" fmla="*/ 5758 h 5758"/>
              <a:gd name="T6" fmla="*/ 5761 w 5761"/>
              <a:gd name="T7" fmla="*/ 0 h 5758"/>
              <a:gd name="T8" fmla="*/ 0 w 5761"/>
              <a:gd name="T9" fmla="*/ 0 h 5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1" h="5758">
                <a:moveTo>
                  <a:pt x="0" y="0"/>
                </a:moveTo>
                <a:lnTo>
                  <a:pt x="0" y="0"/>
                </a:lnTo>
                <a:lnTo>
                  <a:pt x="1" y="5758"/>
                </a:lnTo>
                <a:lnTo>
                  <a:pt x="57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 userDrawn="1">
            <p:ph type="dt" sz="half" idx="10"/>
          </p:nvPr>
        </p:nvSpPr>
        <p:spPr bwMode="gray">
          <a:xfrm>
            <a:off x="-1" y="5002020"/>
            <a:ext cx="265114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43E63502-ACED-4542-8EF1-86B96EF34D8B}" type="datetime1">
              <a:rPr lang="fr-FR" smtClean="0"/>
              <a:t>15/03/2021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 userDrawn="1">
            <p:ph type="sldNum" sz="quarter" idx="11"/>
          </p:nvPr>
        </p:nvSpPr>
        <p:spPr bwMode="gray">
          <a:xfrm>
            <a:off x="-1" y="5002020"/>
            <a:ext cx="266400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 userDrawn="1">
            <p:ph type="ftr" sz="quarter" idx="12"/>
          </p:nvPr>
        </p:nvSpPr>
        <p:spPr bwMode="gray">
          <a:xfrm>
            <a:off x="-1" y="5002020"/>
            <a:ext cx="266400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MAESTRIA Kickoff Meeting</a:t>
            </a:r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3576" y="2130300"/>
            <a:ext cx="5313363" cy="1899612"/>
          </a:xfrm>
        </p:spPr>
        <p:txBody>
          <a:bodyPr anchor="t" anchorCtr="0"/>
          <a:lstStyle>
            <a:lvl1pPr algn="r">
              <a:defRPr sz="3400" b="0" cap="all">
                <a:solidFill>
                  <a:schemeClr val="bg1"/>
                </a:solidFill>
              </a:defRPr>
            </a:lvl1pPr>
            <a:lvl2pPr algn="r">
              <a:defRPr sz="3400" b="0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24" name="Image 23" descr="logo_couv_paris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2000" y="459000"/>
            <a:ext cx="2350800" cy="686179"/>
          </a:xfrm>
          <a:prstGeom prst="rect">
            <a:avLst/>
          </a:prstGeom>
        </p:spPr>
      </p:pic>
      <p:sp>
        <p:nvSpPr>
          <p:cNvPr id="17" name="Titre 16"/>
          <p:cNvSpPr>
            <a:spLocks noGrp="1"/>
          </p:cNvSpPr>
          <p:nvPr userDrawn="1">
            <p:ph type="title" hasCustomPrompt="1"/>
          </p:nvPr>
        </p:nvSpPr>
        <p:spPr>
          <a:xfrm>
            <a:off x="3204000" y="909900"/>
            <a:ext cx="5313600" cy="1220400"/>
          </a:xfrm>
        </p:spPr>
        <p:txBody>
          <a:bodyPr/>
          <a:lstStyle>
            <a:lvl1pPr algn="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grpSp>
        <p:nvGrpSpPr>
          <p:cNvPr id="28" name="Groupe 27"/>
          <p:cNvGrpSpPr/>
          <p:nvPr userDrawn="1"/>
        </p:nvGrpSpPr>
        <p:grpSpPr>
          <a:xfrm>
            <a:off x="323528" y="4208024"/>
            <a:ext cx="8655459" cy="834414"/>
            <a:chOff x="-892115" y="5666264"/>
            <a:chExt cx="8655459" cy="834414"/>
          </a:xfrm>
        </p:grpSpPr>
        <p:pic>
          <p:nvPicPr>
            <p:cNvPr id="29" name="Image 2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16" b="22452"/>
            <a:stretch/>
          </p:blipFill>
          <p:spPr bwMode="gray">
            <a:xfrm>
              <a:off x="-892115" y="5666264"/>
              <a:ext cx="985838" cy="834414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961" b="25360"/>
            <a:stretch/>
          </p:blipFill>
          <p:spPr bwMode="gray">
            <a:xfrm>
              <a:off x="124678" y="5739141"/>
              <a:ext cx="985838" cy="720081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9943" y="5703921"/>
              <a:ext cx="1350381" cy="72601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259799" y="5707046"/>
              <a:ext cx="1164089" cy="711002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60" b="28656"/>
            <a:stretch/>
          </p:blipFill>
          <p:spPr bwMode="gray">
            <a:xfrm>
              <a:off x="6248602" y="5823836"/>
              <a:ext cx="731659" cy="504056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05" b="12396"/>
            <a:stretch/>
          </p:blipFill>
          <p:spPr bwMode="gray">
            <a:xfrm>
              <a:off x="4490056" y="5739141"/>
              <a:ext cx="555457" cy="610402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5589" y="5723837"/>
              <a:ext cx="1091599" cy="675512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592" y="6039860"/>
              <a:ext cx="696752" cy="213149"/>
            </a:xfrm>
            <a:prstGeom prst="rect">
              <a:avLst/>
            </a:prstGeom>
          </p:spPr>
        </p:pic>
      </p:grp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89" y="4341280"/>
            <a:ext cx="382002" cy="58819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34" y="4341280"/>
            <a:ext cx="404692" cy="6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6035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1373189" y="0"/>
            <a:ext cx="7781925" cy="5150644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gray">
          <a:xfrm>
            <a:off x="1" y="2401491"/>
            <a:ext cx="5038725" cy="2747963"/>
          </a:xfrm>
          <a:custGeom>
            <a:avLst/>
            <a:gdLst>
              <a:gd name="T0" fmla="*/ 0 w 5283"/>
              <a:gd name="T1" fmla="*/ 1441 h 3841"/>
              <a:gd name="T2" fmla="*/ 0 w 5283"/>
              <a:gd name="T3" fmla="*/ 1441 h 3841"/>
              <a:gd name="T4" fmla="*/ 0 w 5283"/>
              <a:gd name="T5" fmla="*/ 3841 h 3841"/>
              <a:gd name="T6" fmla="*/ 5283 w 5283"/>
              <a:gd name="T7" fmla="*/ 3841 h 3841"/>
              <a:gd name="T8" fmla="*/ 1440 w 5283"/>
              <a:gd name="T9" fmla="*/ 0 h 3841"/>
              <a:gd name="T10" fmla="*/ 0 w 5283"/>
              <a:gd name="T11" fmla="*/ 1441 h 3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83" h="3841">
                <a:moveTo>
                  <a:pt x="0" y="1441"/>
                </a:moveTo>
                <a:lnTo>
                  <a:pt x="0" y="1441"/>
                </a:lnTo>
                <a:lnTo>
                  <a:pt x="0" y="3841"/>
                </a:lnTo>
                <a:lnTo>
                  <a:pt x="5283" y="3841"/>
                </a:lnTo>
                <a:lnTo>
                  <a:pt x="1440" y="0"/>
                </a:lnTo>
                <a:lnTo>
                  <a:pt x="0" y="144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5002020"/>
            <a:ext cx="265114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4F19757E-74EF-4463-A517-1ADD9ADBC96D}" type="datetime1">
              <a:rPr lang="fr-FR" smtClean="0"/>
              <a:t>15/03/2021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5002020"/>
            <a:ext cx="266400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5002020"/>
            <a:ext cx="266400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MAESTRIA Kickoff Meeting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72000" y="948426"/>
            <a:ext cx="4325938" cy="3672408"/>
          </a:xfrm>
        </p:spPr>
        <p:txBody>
          <a:bodyPr anchor="t" anchorCtr="0"/>
          <a:lstStyle>
            <a:lvl1pPr marL="342900" indent="-342900" algn="l">
              <a:spcBef>
                <a:spcPts val="1000"/>
              </a:spcBef>
              <a:spcAft>
                <a:spcPts val="1000"/>
              </a:spcAft>
              <a:buClr>
                <a:schemeClr val="bg2"/>
              </a:buClr>
              <a:buSzPct val="100000"/>
              <a:buFont typeface="+mj-lt"/>
              <a:buAutoNum type="arabicPeriod"/>
              <a:defRPr sz="1800" b="1" cap="all">
                <a:solidFill>
                  <a:schemeClr val="bg2"/>
                </a:solidFill>
              </a:defRPr>
            </a:lvl1pPr>
            <a:lvl2pPr marL="342000" indent="0" algn="l">
              <a:lnSpc>
                <a:spcPct val="100000"/>
              </a:lnSpc>
              <a:spcAft>
                <a:spcPts val="600"/>
              </a:spcAft>
              <a:defRPr sz="1200" b="0" cap="none" baseline="0"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1.1 Deuxième niveau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17539" y="632800"/>
            <a:ext cx="2658318" cy="340202"/>
          </a:xfrm>
        </p:spPr>
        <p:txBody>
          <a:bodyPr/>
          <a:lstStyle>
            <a:lvl1pPr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 descr="logo_couv_paris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5041" y="4011910"/>
            <a:ext cx="1198800" cy="4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77249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gray">
          <a:xfrm>
            <a:off x="1373189" y="0"/>
            <a:ext cx="7781925" cy="5150644"/>
          </a:xfrm>
          <a:custGeom>
            <a:avLst/>
            <a:gdLst>
              <a:gd name="T0" fmla="*/ 3359 w 8160"/>
              <a:gd name="T1" fmla="*/ 0 h 7199"/>
              <a:gd name="T2" fmla="*/ 3359 w 8160"/>
              <a:gd name="T3" fmla="*/ 0 h 7199"/>
              <a:gd name="T4" fmla="*/ 0 w 8160"/>
              <a:gd name="T5" fmla="*/ 3357 h 7199"/>
              <a:gd name="T6" fmla="*/ 3841 w 8160"/>
              <a:gd name="T7" fmla="*/ 7199 h 7199"/>
              <a:gd name="T8" fmla="*/ 8160 w 8160"/>
              <a:gd name="T9" fmla="*/ 7199 h 7199"/>
              <a:gd name="T10" fmla="*/ 8160 w 8160"/>
              <a:gd name="T11" fmla="*/ 0 h 7199"/>
              <a:gd name="T12" fmla="*/ 3359 w 8160"/>
              <a:gd name="T13" fmla="*/ 0 h 7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60" h="7199">
                <a:moveTo>
                  <a:pt x="3359" y="0"/>
                </a:moveTo>
                <a:lnTo>
                  <a:pt x="3359" y="0"/>
                </a:lnTo>
                <a:lnTo>
                  <a:pt x="0" y="3357"/>
                </a:lnTo>
                <a:lnTo>
                  <a:pt x="3841" y="7199"/>
                </a:lnTo>
                <a:lnTo>
                  <a:pt x="8160" y="7199"/>
                </a:lnTo>
                <a:lnTo>
                  <a:pt x="8160" y="0"/>
                </a:lnTo>
                <a:lnTo>
                  <a:pt x="335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gray">
          <a:xfrm>
            <a:off x="1" y="1371600"/>
            <a:ext cx="5038725" cy="3777854"/>
          </a:xfrm>
          <a:custGeom>
            <a:avLst/>
            <a:gdLst>
              <a:gd name="T0" fmla="*/ 0 w 5283"/>
              <a:gd name="T1" fmla="*/ 5281 h 5281"/>
              <a:gd name="T2" fmla="*/ 0 w 5283"/>
              <a:gd name="T3" fmla="*/ 5281 h 5281"/>
              <a:gd name="T4" fmla="*/ 5283 w 5283"/>
              <a:gd name="T5" fmla="*/ 5281 h 5281"/>
              <a:gd name="T6" fmla="*/ 0 w 5283"/>
              <a:gd name="T7" fmla="*/ 0 h 5281"/>
              <a:gd name="T8" fmla="*/ 0 w 5283"/>
              <a:gd name="T9" fmla="*/ 5281 h 5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3" h="5281">
                <a:moveTo>
                  <a:pt x="0" y="5281"/>
                </a:moveTo>
                <a:lnTo>
                  <a:pt x="0" y="5281"/>
                </a:lnTo>
                <a:lnTo>
                  <a:pt x="5283" y="5281"/>
                </a:lnTo>
                <a:lnTo>
                  <a:pt x="0" y="0"/>
                </a:lnTo>
                <a:lnTo>
                  <a:pt x="0" y="528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 bwMode="gray">
          <a:xfrm>
            <a:off x="-1" y="5002020"/>
            <a:ext cx="265114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B7E8F4FD-4B3E-454F-B1D3-A6AD8A2E557A}" type="datetime1">
              <a:rPr lang="fr-FR" smtClean="0"/>
              <a:t>15/03/2021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-1" y="5002020"/>
            <a:ext cx="266400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-1" y="5002020"/>
            <a:ext cx="266400" cy="135000"/>
          </a:xfrm>
          <a:ln>
            <a:solidFill>
              <a:schemeClr val="bg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MAESTRIA Kickoff Meeting</a:t>
            </a:r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04000" y="2130300"/>
            <a:ext cx="5313600" cy="2224800"/>
          </a:xfrm>
        </p:spPr>
        <p:txBody>
          <a:bodyPr anchor="t" anchorCtr="0"/>
          <a:lstStyle>
            <a:lvl1pPr algn="r">
              <a:defRPr sz="3400" b="1" cap="all">
                <a:solidFill>
                  <a:schemeClr val="bg1"/>
                </a:solidFill>
              </a:defRPr>
            </a:lvl1pPr>
            <a:lvl2pPr algn="r">
              <a:defRPr sz="3400" b="1" cap="all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Chapitre</a:t>
            </a:r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04000" y="909900"/>
            <a:ext cx="5313600" cy="1220400"/>
          </a:xfrm>
        </p:spPr>
        <p:txBody>
          <a:bodyPr/>
          <a:lstStyle>
            <a:lvl1pPr algn="r"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chapitre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1" y="4083918"/>
            <a:ext cx="1365443" cy="75940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CB48335-5054-4DB4-BABF-9FDF48E2A263}" type="datetime1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MAESTRIA Kickoff Meeting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40BB21B-9BEF-40D7-A347-5FAA069EF9D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19200" y="168912"/>
            <a:ext cx="7020000" cy="512126"/>
          </a:xfrm>
        </p:spPr>
        <p:txBody>
          <a:bodyPr/>
          <a:lstStyle>
            <a:lvl1pPr>
              <a:spcAft>
                <a:spcPts val="200"/>
              </a:spcAft>
              <a:defRPr sz="1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Chapitre 0 : titre</a:t>
            </a:r>
          </a:p>
          <a:p>
            <a:pPr lvl="1"/>
            <a:r>
              <a:rPr lang="fr-FR" dirty="0"/>
              <a:t>0.0 Titre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6" hasCustomPrompt="1"/>
          </p:nvPr>
        </p:nvSpPr>
        <p:spPr bwMode="gray">
          <a:xfrm>
            <a:off x="619200" y="1134666"/>
            <a:ext cx="8208000" cy="32194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32120987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96C5C3F-FBFD-418C-959A-8F3139CE1E7F}" type="datetime1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MAESTRIA Kickoff Meeting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340BB21B-9BEF-40D7-A347-5FAA069EF9D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807738" y="4545806"/>
            <a:ext cx="709200" cy="288900"/>
          </a:xfrm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Logotype</a:t>
            </a:r>
            <a:br>
              <a:rPr lang="fr-FR" noProof="0" dirty="0"/>
            </a:br>
            <a:r>
              <a:rPr lang="fr-FR" noProof="0" dirty="0"/>
              <a:t>partenaire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200" y="168912"/>
            <a:ext cx="7020000" cy="512126"/>
          </a:xfrm>
        </p:spPr>
        <p:txBody>
          <a:bodyPr/>
          <a:lstStyle>
            <a:lvl1pPr>
              <a:spcAft>
                <a:spcPts val="200"/>
              </a:spcAft>
              <a:defRPr sz="1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Chapitre 0 : titre</a:t>
            </a:r>
          </a:p>
          <a:p>
            <a:pPr lvl="1"/>
            <a:r>
              <a:rPr lang="fr-FR" dirty="0"/>
              <a:t>0.0 Titre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619200" y="1134666"/>
            <a:ext cx="8208000" cy="32194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45319107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9D00E72-189C-4CB2-A70A-89042CAFD192}" type="datetime1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MAESTRIA Kickoff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7864049" y="195486"/>
            <a:ext cx="652890" cy="303609"/>
          </a:xfrm>
        </p:spPr>
        <p:txBody>
          <a:bodyPr/>
          <a:lstStyle/>
          <a:p>
            <a:fld id="{340BB21B-9BEF-40D7-A347-5FAA069EF9D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200" y="168912"/>
            <a:ext cx="7020000" cy="512126"/>
          </a:xfrm>
        </p:spPr>
        <p:txBody>
          <a:bodyPr/>
          <a:lstStyle>
            <a:lvl1pPr>
              <a:spcAft>
                <a:spcPts val="200"/>
              </a:spcAft>
              <a:defRPr sz="1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Chapitre 0 : titre</a:t>
            </a:r>
          </a:p>
          <a:p>
            <a:pPr lvl="1"/>
            <a:r>
              <a:rPr lang="fr-FR" dirty="0"/>
              <a:t>0.0 Titre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9"/>
          </p:nvPr>
        </p:nvSpPr>
        <p:spPr bwMode="gray">
          <a:xfrm>
            <a:off x="619200" y="1134666"/>
            <a:ext cx="3780000" cy="32194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20"/>
          </p:nvPr>
        </p:nvSpPr>
        <p:spPr bwMode="gray">
          <a:xfrm>
            <a:off x="4736939" y="1134666"/>
            <a:ext cx="3780000" cy="32194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162035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CDF97FA-8117-42E8-B2EC-54DD67258DBA}" type="datetime1">
              <a:rPr lang="fr-FR" smtClean="0"/>
              <a:t>15/03/2021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MAESTRIA Kickoff Meeting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7864049" y="195486"/>
            <a:ext cx="652890" cy="303609"/>
          </a:xfrm>
        </p:spPr>
        <p:txBody>
          <a:bodyPr/>
          <a:lstStyle/>
          <a:p>
            <a:fld id="{340BB21B-9BEF-40D7-A347-5FAA069EF9D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807738" y="4545806"/>
            <a:ext cx="709200" cy="288900"/>
          </a:xfrm>
        </p:spPr>
        <p:txBody>
          <a:bodyPr tIns="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Logotype</a:t>
            </a:r>
            <a:br>
              <a:rPr lang="fr-FR" noProof="0" dirty="0"/>
            </a:br>
            <a:r>
              <a:rPr lang="fr-FR" noProof="0" dirty="0"/>
              <a:t>partenaire</a:t>
            </a:r>
          </a:p>
        </p:txBody>
      </p:sp>
      <p:sp>
        <p:nvSpPr>
          <p:cNvPr id="13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200" y="168912"/>
            <a:ext cx="7020000" cy="512126"/>
          </a:xfrm>
        </p:spPr>
        <p:txBody>
          <a:bodyPr/>
          <a:lstStyle>
            <a:lvl1pPr>
              <a:spcAft>
                <a:spcPts val="200"/>
              </a:spcAft>
              <a:defRPr sz="1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Chapitre 0 : titre</a:t>
            </a:r>
          </a:p>
          <a:p>
            <a:pPr lvl="1"/>
            <a:r>
              <a:rPr lang="fr-FR" dirty="0"/>
              <a:t>0.0 Titre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9"/>
          </p:nvPr>
        </p:nvSpPr>
        <p:spPr bwMode="gray">
          <a:xfrm>
            <a:off x="619200" y="1134666"/>
            <a:ext cx="3780000" cy="32194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20"/>
          </p:nvPr>
        </p:nvSpPr>
        <p:spPr bwMode="gray">
          <a:xfrm>
            <a:off x="4736939" y="1134666"/>
            <a:ext cx="3780000" cy="32194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326227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381BF39-994D-4D3F-A643-D8CC18A66EF2}" type="datetime1">
              <a:rPr lang="fr-FR" smtClean="0"/>
              <a:t>15/03/2021</a:t>
            </a:fld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7668345" y="195486"/>
            <a:ext cx="848595" cy="303609"/>
          </a:xfrm>
        </p:spPr>
        <p:txBody>
          <a:bodyPr/>
          <a:lstStyle/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/>
              <a:t>MAESTRIA Kickoff Meeting</a:t>
            </a:r>
            <a:endParaRPr lang="fr-FR" dirty="0"/>
          </a:p>
        </p:txBody>
      </p:sp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17538" y="1134666"/>
            <a:ext cx="3564000" cy="2982515"/>
          </a:xfrm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7538" y="168911"/>
            <a:ext cx="7020000" cy="512126"/>
          </a:xfrm>
        </p:spPr>
        <p:txBody>
          <a:bodyPr/>
          <a:lstStyle>
            <a:lvl1pPr>
              <a:spcAft>
                <a:spcPts val="200"/>
              </a:spcAft>
              <a:defRPr sz="14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Chapitre 0 : titre</a:t>
            </a:r>
          </a:p>
          <a:p>
            <a:pPr lvl="1"/>
            <a:r>
              <a:rPr lang="fr-FR" dirty="0"/>
              <a:t>0.0 Titre</a:t>
            </a:r>
          </a:p>
        </p:txBody>
      </p:sp>
      <p:sp>
        <p:nvSpPr>
          <p:cNvPr id="17" name="Espace réservé du contenu 2"/>
          <p:cNvSpPr>
            <a:spLocks noGrp="1"/>
          </p:cNvSpPr>
          <p:nvPr>
            <p:ph idx="19" hasCustomPrompt="1"/>
          </p:nvPr>
        </p:nvSpPr>
        <p:spPr bwMode="gray">
          <a:xfrm>
            <a:off x="4572000" y="1134667"/>
            <a:ext cx="4255200" cy="321945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0" y="1"/>
            <a:ext cx="9144000" cy="688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17538" y="0"/>
            <a:ext cx="7014462" cy="329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Chapitre 0 :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17538" y="1134667"/>
            <a:ext cx="8208000" cy="2982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220000" y="4545014"/>
            <a:ext cx="2376000" cy="27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chemeClr val="accent5"/>
                </a:solidFill>
              </a:defRPr>
            </a:lvl1pPr>
          </a:lstStyle>
          <a:p>
            <a:fld id="{A8C012EF-DEA1-48BB-9DD2-3322E76AC412}" type="datetime1">
              <a:rPr lang="fr-FR" smtClean="0"/>
              <a:t>15/03/2021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556000" y="4545014"/>
            <a:ext cx="2376000" cy="27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cap="all" baseline="0">
                <a:solidFill>
                  <a:schemeClr val="accent5"/>
                </a:solidFill>
              </a:defRPr>
            </a:lvl1pPr>
          </a:lstStyle>
          <a:p>
            <a:r>
              <a:rPr lang="fr-FR"/>
              <a:t>MAESTRIA Kickoff Meeting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864049" y="195486"/>
            <a:ext cx="652890" cy="303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400" b="0" cap="all" baseline="0">
                <a:solidFill>
                  <a:schemeClr val="bg2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71950"/>
            <a:ext cx="1043608" cy="580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670" r:id="rId3"/>
    <p:sldLayoutId id="2147483662" r:id="rId4"/>
    <p:sldLayoutId id="2147483669" r:id="rId5"/>
    <p:sldLayoutId id="2147483674" r:id="rId6"/>
    <p:sldLayoutId id="2147483672" r:id="rId7"/>
    <p:sldLayoutId id="2147483673" r:id="rId8"/>
    <p:sldLayoutId id="2147483663" r:id="rId9"/>
    <p:sldLayoutId id="2147483667" r:id="rId10"/>
    <p:sldLayoutId id="2147483675" r:id="rId11"/>
    <p:sldLayoutId id="2147483676" r:id="rId12"/>
    <p:sldLayoutId id="2147483677" r:id="rId13"/>
    <p:sldLayoutId id="2147483678" r:id="rId14"/>
  </p:sldLayoutIdLst>
  <p:transition spd="med">
    <p:pull/>
  </p:transition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2000" b="1" kern="1200" cap="none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None/>
        <a:defRPr sz="1400" b="0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►"/>
        <a:defRPr sz="1400" kern="1200" cap="none">
          <a:solidFill>
            <a:schemeClr val="tx1"/>
          </a:solidFill>
          <a:latin typeface="+mn-lt"/>
          <a:ea typeface="+mn-ea"/>
          <a:cs typeface="+mn-cs"/>
        </a:defRPr>
      </a:lvl3pPr>
      <a:lvl4pPr marL="363538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■"/>
        <a:defRPr sz="1400" kern="1200" cap="none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anose="020B0604020202020204" pitchFamily="34" charset="0"/>
        <a:buChar char="●"/>
        <a:defRPr sz="140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9.png"/><Relationship Id="rId5" Type="http://schemas.microsoft.com/office/2007/relationships/hdphoto" Target="../media/hdphoto4.wdp"/><Relationship Id="rId4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59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42" Type="http://schemas.openxmlformats.org/officeDocument/2006/relationships/image" Target="../media/image62.png"/><Relationship Id="rId47" Type="http://schemas.microsoft.com/office/2007/relationships/diagramDrawing" Target="../diagrams/drawing1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40" Type="http://schemas.openxmlformats.org/officeDocument/2006/relationships/image" Target="../media/image60.png"/><Relationship Id="rId45" Type="http://schemas.openxmlformats.org/officeDocument/2006/relationships/diagramQuickStyle" Target="../diagrams/quickStyle1.xml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4" Type="http://schemas.openxmlformats.org/officeDocument/2006/relationships/diagramLayout" Target="../diagrams/layout1.xml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diagramData" Target="../diagrams/data1.xml"/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jpeg"/><Relationship Id="rId46" Type="http://schemas.openxmlformats.org/officeDocument/2006/relationships/diagramColors" Target="../diagrams/colors1.xml"/><Relationship Id="rId20" Type="http://schemas.openxmlformats.org/officeDocument/2006/relationships/image" Target="../media/image40.png"/><Relationship Id="rId41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image" Target="../media/image72.gif"/><Relationship Id="rId5" Type="http://schemas.openxmlformats.org/officeDocument/2006/relationships/image" Target="../media/image66.png"/><Relationship Id="rId15" Type="http://schemas.openxmlformats.org/officeDocument/2006/relationships/image" Target="../media/image76.jp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5" Type="http://schemas.microsoft.com/office/2007/relationships/hdphoto" Target="../media/hdphoto1.wdp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TERALAB DIH</a:t>
            </a:r>
            <a:endParaRPr lang="pt-B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78160"/>
            <a:ext cx="2411760" cy="7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08A912-5727-488D-9D62-5320FB97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étapes du projet Pack IA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49015" y="1594746"/>
            <a:ext cx="3030141" cy="479822"/>
          </a:xfrm>
        </p:spPr>
        <p:txBody>
          <a:bodyPr>
            <a:normAutofit/>
          </a:bodyPr>
          <a:lstStyle/>
          <a:p>
            <a:r>
              <a:rPr lang="fr-FR" sz="2100" dirty="0">
                <a:latin typeface="Avenir Next"/>
                <a:cs typeface="Calibri Light"/>
              </a:rPr>
              <a:t>1- Pré-qualification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1409358" y="2288658"/>
            <a:ext cx="2269798" cy="2818693"/>
          </a:xfrm>
        </p:spPr>
        <p:txBody>
          <a:bodyPr>
            <a:normAutofit/>
          </a:bodyPr>
          <a:lstStyle/>
          <a:p>
            <a:r>
              <a:rPr lang="fr-FR" sz="2100" dirty="0">
                <a:latin typeface="Avenir Next"/>
                <a:cs typeface="Calibri Light"/>
              </a:rPr>
              <a:t>Entretien Dirigeant </a:t>
            </a:r>
            <a:r>
              <a:rPr lang="mr-IN" sz="2100" dirty="0">
                <a:latin typeface="Avenir Next"/>
                <a:cs typeface="Calibri Light"/>
              </a:rPr>
              <a:t>–</a:t>
            </a:r>
            <a:r>
              <a:rPr lang="fr-FR" sz="2100" dirty="0">
                <a:latin typeface="Avenir Next"/>
                <a:cs typeface="Calibri Light"/>
              </a:rPr>
              <a:t> Réalisateur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sz="2100" dirty="0"/>
          </a:p>
          <a:p>
            <a:endParaRPr lang="fr-FR" sz="2100" dirty="0">
              <a:latin typeface="Avenir Next"/>
            </a:endParaRPr>
          </a:p>
          <a:p>
            <a:r>
              <a:rPr lang="fr-FR" sz="2100" dirty="0">
                <a:latin typeface="Avenir Next"/>
              </a:rPr>
              <a:t>Collaboration de 3 mois</a:t>
            </a:r>
          </a:p>
          <a:p>
            <a:endParaRPr lang="en-US" sz="21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025631" y="1607648"/>
            <a:ext cx="3031331" cy="479822"/>
          </a:xfrm>
        </p:spPr>
        <p:txBody>
          <a:bodyPr>
            <a:normAutofit/>
          </a:bodyPr>
          <a:lstStyle/>
          <a:p>
            <a:r>
              <a:rPr lang="fr-FR" sz="2100" dirty="0">
                <a:latin typeface="Avenir Next"/>
              </a:rPr>
              <a:t>2- Qualification</a:t>
            </a:r>
            <a:endParaRPr lang="en-US" sz="2100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5643565" y="2288658"/>
            <a:ext cx="2577392" cy="2854212"/>
          </a:xfrm>
        </p:spPr>
        <p:txBody>
          <a:bodyPr>
            <a:normAutofit/>
          </a:bodyPr>
          <a:lstStyle/>
          <a:p>
            <a:r>
              <a:rPr lang="fr-FR" sz="2100" dirty="0">
                <a:latin typeface="Avenir Next"/>
              </a:rPr>
              <a:t>Approfondissement du projet</a:t>
            </a:r>
          </a:p>
          <a:p>
            <a:endParaRPr lang="fr-FR" sz="2100" dirty="0">
              <a:latin typeface="Avenir Next"/>
            </a:endParaRPr>
          </a:p>
          <a:p>
            <a:endParaRPr lang="fr-FR" sz="2100" dirty="0">
              <a:latin typeface="Avenir Next"/>
            </a:endParaRPr>
          </a:p>
          <a:p>
            <a:endParaRPr lang="fr-FR" sz="2100" dirty="0">
              <a:latin typeface="Avenir Next"/>
            </a:endParaRPr>
          </a:p>
          <a:p>
            <a:r>
              <a:rPr lang="fr-FR" sz="2100" dirty="0">
                <a:latin typeface="Avenir Next"/>
              </a:rPr>
              <a:t>Évaluation des performances</a:t>
            </a:r>
          </a:p>
          <a:p>
            <a:endParaRPr lang="en-US" sz="2100" dirty="0"/>
          </a:p>
        </p:txBody>
      </p:sp>
      <p:pic>
        <p:nvPicPr>
          <p:cNvPr id="22" name="Graphique 8" descr="Outils">
            <a:extLst>
              <a:ext uri="{FF2B5EF4-FFF2-40B4-BE49-F238E27FC236}">
                <a16:creationId xmlns:a16="http://schemas.microsoft.com/office/drawing/2014/main" id="{4C978904-174A-4094-901E-1983D8A8DF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28" y="3894952"/>
            <a:ext cx="823831" cy="948389"/>
          </a:xfrm>
          <a:prstGeom prst="rect">
            <a:avLst/>
          </a:prstGeom>
        </p:spPr>
      </p:pic>
      <p:pic>
        <p:nvPicPr>
          <p:cNvPr id="23" name="Graphique 9" descr="Liste de vérification (droite à gauche)">
            <a:extLst>
              <a:ext uri="{FF2B5EF4-FFF2-40B4-BE49-F238E27FC236}">
                <a16:creationId xmlns:a16="http://schemas.microsoft.com/office/drawing/2014/main" id="{22365940-728E-4242-B70D-B7A117B5A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01" y="3887803"/>
            <a:ext cx="823831" cy="1098441"/>
          </a:xfrm>
          <a:prstGeom prst="rect">
            <a:avLst/>
          </a:prstGeom>
        </p:spPr>
      </p:pic>
      <p:pic>
        <p:nvPicPr>
          <p:cNvPr id="24" name="Graphique 10" descr="Liste">
            <a:extLst>
              <a:ext uri="{FF2B5EF4-FFF2-40B4-BE49-F238E27FC236}">
                <a16:creationId xmlns:a16="http://schemas.microsoft.com/office/drawing/2014/main" id="{08AFC75C-D489-4DC2-AF71-BBF4997AD8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27" y="2071960"/>
            <a:ext cx="823831" cy="1098441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781" y="2229247"/>
            <a:ext cx="728663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Placeholder 12"/>
          <p:cNvSpPr txBox="1">
            <a:spLocks/>
          </p:cNvSpPr>
          <p:nvPr/>
        </p:nvSpPr>
        <p:spPr>
          <a:xfrm>
            <a:off x="649014" y="3434410"/>
            <a:ext cx="3030141" cy="4798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>
                <a:latin typeface="Avenir Next"/>
              </a:rPr>
              <a:t>3- Réalisation</a:t>
            </a:r>
            <a:r>
              <a:rPr lang="fr-FR" sz="2100" dirty="0">
                <a:latin typeface="Avenir Next"/>
                <a:cs typeface="Calibri Light"/>
              </a:rPr>
              <a:t> </a:t>
            </a:r>
          </a:p>
        </p:txBody>
      </p:sp>
      <p:sp>
        <p:nvSpPr>
          <p:cNvPr id="35" name="Text Placeholder 14"/>
          <p:cNvSpPr txBox="1">
            <a:spLocks/>
          </p:cNvSpPr>
          <p:nvPr/>
        </p:nvSpPr>
        <p:spPr>
          <a:xfrm>
            <a:off x="5025630" y="3427262"/>
            <a:ext cx="3031331" cy="4798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>
                <a:latin typeface="Avenir Next"/>
              </a:rPr>
              <a:t>4- Evaluation</a:t>
            </a:r>
            <a:endParaRPr lang="en-US" sz="2100" dirty="0"/>
          </a:p>
        </p:txBody>
      </p:sp>
      <p:sp>
        <p:nvSpPr>
          <p:cNvPr id="3" name="Rectangle 2"/>
          <p:cNvSpPr/>
          <p:nvPr/>
        </p:nvSpPr>
        <p:spPr>
          <a:xfrm>
            <a:off x="250293" y="841184"/>
            <a:ext cx="8037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1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 PME – ETI exprime son besoin et apporte ses données. L’équipe Pack IA se charge du reste</a:t>
            </a:r>
            <a:endParaRPr lang="en-US" sz="21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081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033E50-1DEB-47A1-B1D1-43171898E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partenaires du Pack 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9361" y="865585"/>
            <a:ext cx="8687359" cy="3838575"/>
          </a:xfrm>
        </p:spPr>
        <p:txBody>
          <a:bodyPr>
            <a:noAutofit/>
          </a:bodyPr>
          <a:lstStyle/>
          <a:p>
            <a:r>
              <a:rPr lang="fr-FR" dirty="0"/>
              <a:t>			La Région Île-de-France a choisi pour</a:t>
            </a:r>
            <a:br>
              <a:rPr lang="fr-FR" dirty="0"/>
            </a:br>
            <a:r>
              <a:rPr lang="fr-FR" dirty="0"/>
              <a:t>			le projet Pack IA un Consortium d’experts IA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2 </a:t>
            </a:r>
            <a:r>
              <a:rPr lang="fr-FR" dirty="0"/>
              <a:t>Pilotes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r>
              <a:rPr lang="fr-FR" dirty="0"/>
              <a:t>5 Réalisateurs</a:t>
            </a:r>
          </a:p>
          <a:p>
            <a:endParaRPr lang="fr-FR" sz="2400" dirty="0"/>
          </a:p>
          <a:p>
            <a:r>
              <a:rPr lang="fr-FR" sz="2400" dirty="0"/>
              <a:t>et les start-up membres des réseaux du Hub France IA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et </a:t>
            </a:r>
            <a:r>
              <a:rPr lang="fr-FR" sz="2400" dirty="0"/>
              <a:t>de l’IMT-TeraLab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B53E3D-4F33-4F33-B796-6B792D9019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591" y="865585"/>
            <a:ext cx="1829358" cy="6868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596C6E5-816A-4ECD-9A79-1C3E2464A8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67" b="-16667"/>
          <a:stretch/>
        </p:blipFill>
        <p:spPr>
          <a:xfrm>
            <a:off x="2624357" y="2027302"/>
            <a:ext cx="1314698" cy="5317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C79062-0538-480D-BE9D-C3D2AACD4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1048" y="2104053"/>
            <a:ext cx="2147797" cy="37821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C88B6CF-5EEF-46B8-AB2F-97264AD172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149" y="2878157"/>
            <a:ext cx="1256557" cy="2685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2BD1CFE-2E80-4909-9078-9386A819EC7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376" y="2832492"/>
            <a:ext cx="1216626" cy="35991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30F2CED-DE7A-4311-93C1-61352A8D1C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737" y="2545585"/>
            <a:ext cx="1116537" cy="95873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0C27A74-FEDF-4D7C-B28A-B5F27A31F9A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870" y="2832492"/>
            <a:ext cx="1173327" cy="38492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64DE7FB-E734-44A4-BB04-F9E7C862CA1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721" y="2724487"/>
            <a:ext cx="964675" cy="57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031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Plateforme technique TERALAB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3412" y="865585"/>
            <a:ext cx="8503388" cy="3838575"/>
          </a:xfrm>
        </p:spPr>
        <p:txBody>
          <a:bodyPr>
            <a:noAutofit/>
          </a:bodyPr>
          <a:lstStyle/>
          <a:p>
            <a:r>
              <a:rPr lang="fr-FR" dirty="0"/>
              <a:t>Faciliter l’usage de l’IA pour les PME et ETI franciliennes en mettant en place un parcours adapté d’appropriation aux technologies d’Intelligence Artificielle</a:t>
            </a:r>
          </a:p>
          <a:p>
            <a:endParaRPr lang="fr-FR" dirty="0"/>
          </a:p>
          <a:p>
            <a:pPr marL="342900" lvl="1"/>
            <a:r>
              <a:rPr lang="fr-FR" dirty="0"/>
              <a:t>→ du conseil personnalisé fourni par des professionnels experts de l’IA,</a:t>
            </a:r>
          </a:p>
          <a:p>
            <a:pPr marL="342900" lvl="1"/>
            <a:r>
              <a:rPr lang="fr-FR" dirty="0"/>
              <a:t>→ de l’accompagnement pour la réalisation d’un premier projet</a:t>
            </a:r>
          </a:p>
          <a:p>
            <a:pPr marL="342900" lvl="1"/>
            <a:r>
              <a:rPr lang="fr-FR" dirty="0"/>
              <a:t>→ l’accès à une plateforme technique de stockage sécurisé pour les données, avec les moyens de calcul adaptés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5AC353-0613-1946-A67D-98CEE51D14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9542"/>
            <a:ext cx="9144000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0935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llipse 71"/>
          <p:cNvSpPr/>
          <p:nvPr/>
        </p:nvSpPr>
        <p:spPr>
          <a:xfrm>
            <a:off x="2100902" y="1970524"/>
            <a:ext cx="1672828" cy="1674625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5863277" y="1970524"/>
            <a:ext cx="1672828" cy="1674625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4" name="ZoneTexte 38"/>
          <p:cNvSpPr txBox="1">
            <a:spLocks noChangeArrowheads="1"/>
          </p:cNvSpPr>
          <p:nvPr/>
        </p:nvSpPr>
        <p:spPr bwMode="auto">
          <a:xfrm>
            <a:off x="2465507" y="2025312"/>
            <a:ext cx="9332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350" b="1" dirty="0">
                <a:solidFill>
                  <a:schemeClr val="accent3"/>
                </a:solidFill>
              </a:rPr>
              <a:t>SANDBOX </a:t>
            </a:r>
          </a:p>
        </p:txBody>
      </p:sp>
      <p:sp>
        <p:nvSpPr>
          <p:cNvPr id="75" name="ZoneTexte 39"/>
          <p:cNvSpPr txBox="1">
            <a:spLocks noChangeArrowheads="1"/>
          </p:cNvSpPr>
          <p:nvPr/>
        </p:nvSpPr>
        <p:spPr bwMode="auto">
          <a:xfrm>
            <a:off x="6254992" y="2025312"/>
            <a:ext cx="85254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350" b="1">
                <a:solidFill>
                  <a:schemeClr val="accent3"/>
                </a:solidFill>
              </a:rPr>
              <a:t>SERVICES</a:t>
            </a: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04" y="2343116"/>
            <a:ext cx="1250156" cy="95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50" y="2306402"/>
            <a:ext cx="1321594" cy="9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ZoneTexte 52"/>
          <p:cNvSpPr txBox="1">
            <a:spLocks noChangeArrowheads="1"/>
          </p:cNvSpPr>
          <p:nvPr/>
        </p:nvSpPr>
        <p:spPr bwMode="auto">
          <a:xfrm>
            <a:off x="6152664" y="3216885"/>
            <a:ext cx="11079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800" dirty="0">
                <a:solidFill>
                  <a:schemeClr val="accent3"/>
                </a:solidFill>
              </a:rPr>
              <a:t>TeraLab team +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800" dirty="0">
                <a:solidFill>
                  <a:schemeClr val="accent3"/>
                </a:solidFill>
              </a:rPr>
              <a:t>Startups &amp; academics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101A-AF3A-4611-9749-2829EA13C1A6}" type="datetime1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3419872" y="374743"/>
            <a:ext cx="7020000" cy="512126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Boost                              ’s </a:t>
            </a:r>
            <a:r>
              <a:rPr lang="en-US" dirty="0" err="1">
                <a:solidFill>
                  <a:schemeClr val="bg2"/>
                </a:solidFill>
              </a:rPr>
              <a:t>aI</a:t>
            </a:r>
            <a:r>
              <a:rPr lang="en-US" dirty="0">
                <a:solidFill>
                  <a:schemeClr val="bg2"/>
                </a:solidFill>
              </a:rPr>
              <a:t> &amp; BIG DATA INITIATIVES</a:t>
            </a:r>
            <a:endParaRPr lang="fr-FR" dirty="0">
              <a:solidFill>
                <a:schemeClr val="bg2"/>
              </a:solidFill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4082418" y="83000"/>
            <a:ext cx="1472173" cy="872103"/>
            <a:chOff x="3927812" y="414057"/>
            <a:chExt cx="1472173" cy="1080120"/>
          </a:xfrm>
        </p:grpSpPr>
        <p:sp>
          <p:nvSpPr>
            <p:cNvPr id="7" name="Ellipse 6"/>
            <p:cNvSpPr/>
            <p:nvPr/>
          </p:nvSpPr>
          <p:spPr>
            <a:xfrm>
              <a:off x="3971296" y="414057"/>
              <a:ext cx="1385207" cy="1080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050" dirty="0">
                <a:solidFill>
                  <a:schemeClr val="accent3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7812" y="505897"/>
              <a:ext cx="147217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cap="small" dirty="0">
                  <a:solidFill>
                    <a:prstClr val="white"/>
                  </a:solidFill>
                </a:rPr>
                <a:t>your organization</a:t>
              </a:r>
            </a:p>
          </p:txBody>
        </p:sp>
      </p:grpSp>
      <p:sp>
        <p:nvSpPr>
          <p:cNvPr id="10" name="Rectangle à coins arrondis 9"/>
          <p:cNvSpPr/>
          <p:nvPr/>
        </p:nvSpPr>
        <p:spPr>
          <a:xfrm>
            <a:off x="1149383" y="1203598"/>
            <a:ext cx="1800000" cy="5400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accent3"/>
                </a:solidFill>
              </a:rPr>
              <a:t>OPEN INNOVATION</a:t>
            </a:r>
            <a:endParaRPr lang="fr-FR" sz="1400" dirty="0">
              <a:solidFill>
                <a:schemeClr val="accent3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918321" y="1203598"/>
            <a:ext cx="1800000" cy="5400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accent3"/>
                </a:solidFill>
              </a:rPr>
              <a:t>EDUCATION</a:t>
            </a:r>
            <a:endParaRPr lang="fr-FR" sz="1400" dirty="0">
              <a:solidFill>
                <a:schemeClr val="accent3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687629" y="1203598"/>
            <a:ext cx="1800000" cy="5400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accent3"/>
                </a:solidFill>
              </a:rPr>
              <a:t>RESEARCH</a:t>
            </a:r>
            <a:endParaRPr lang="fr-FR" sz="1400" dirty="0">
              <a:solidFill>
                <a:schemeClr val="accent3"/>
              </a:solidFill>
            </a:endParaRPr>
          </a:p>
        </p:txBody>
      </p:sp>
      <p:cxnSp>
        <p:nvCxnSpPr>
          <p:cNvPr id="18" name="Connecteur droit avec flèche 17"/>
          <p:cNvCxnSpPr>
            <a:stCxn id="7" idx="3"/>
            <a:endCxn id="10" idx="0"/>
          </p:cNvCxnSpPr>
          <p:nvPr/>
        </p:nvCxnSpPr>
        <p:spPr>
          <a:xfrm flipH="1">
            <a:off x="2049383" y="827386"/>
            <a:ext cx="2279378" cy="376212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7" idx="4"/>
            <a:endCxn id="13" idx="0"/>
          </p:cNvCxnSpPr>
          <p:nvPr/>
        </p:nvCxnSpPr>
        <p:spPr>
          <a:xfrm flipH="1">
            <a:off x="4818321" y="955103"/>
            <a:ext cx="185" cy="248495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7" idx="5"/>
            <a:endCxn id="16" idx="0"/>
          </p:cNvCxnSpPr>
          <p:nvPr/>
        </p:nvCxnSpPr>
        <p:spPr>
          <a:xfrm>
            <a:off x="5308250" y="827386"/>
            <a:ext cx="2279379" cy="376212"/>
          </a:xfrm>
          <a:prstGeom prst="straightConnector1">
            <a:avLst/>
          </a:prstGeom>
          <a:ln w="28575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1495727" y="3826783"/>
            <a:ext cx="1440000" cy="5760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prstClr val="white"/>
                </a:solidFill>
              </a:rPr>
              <a:t>SECURITY &amp;</a:t>
            </a:r>
          </a:p>
          <a:p>
            <a:pPr algn="ctr">
              <a:defRPr/>
            </a:pPr>
            <a:r>
              <a:rPr lang="en-US" sz="1050" dirty="0">
                <a:solidFill>
                  <a:prstClr val="white"/>
                </a:solidFill>
              </a:rPr>
              <a:t>SOVEREIGNTY</a:t>
            </a: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3198321" y="3821989"/>
            <a:ext cx="1440000" cy="5760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prstClr val="white"/>
                </a:solidFill>
              </a:rPr>
              <a:t>NON PROFIT</a:t>
            </a: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4900915" y="3836818"/>
            <a:ext cx="1440000" cy="5760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prstClr val="white"/>
                </a:solidFill>
              </a:rPr>
              <a:t>TECHNOLOGICAL TRANSFER</a:t>
            </a:r>
            <a:endParaRPr lang="fr-FR" sz="1050" dirty="0">
              <a:solidFill>
                <a:prstClr val="white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6603509" y="3836818"/>
            <a:ext cx="1440000" cy="57600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t"/>
          <a:lstStyle/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</a:rPr>
              <a:t>SUCCESS:</a:t>
            </a:r>
          </a:p>
          <a:p>
            <a:pPr algn="ctr">
              <a:defRPr/>
            </a:pPr>
            <a:r>
              <a:rPr lang="en-US" sz="1000" dirty="0">
                <a:solidFill>
                  <a:prstClr val="white"/>
                </a:solidFill>
              </a:rPr>
              <a:t>70+ PROJECTS</a:t>
            </a:r>
            <a:endParaRPr lang="fr-FR" sz="1000" dirty="0">
              <a:solidFill>
                <a:prstClr val="white"/>
              </a:solidFill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182" y="2074108"/>
            <a:ext cx="1486278" cy="464587"/>
          </a:xfrm>
          <a:prstGeom prst="rect">
            <a:avLst/>
          </a:prstGeom>
        </p:spPr>
      </p:pic>
      <p:sp>
        <p:nvSpPr>
          <p:cNvPr id="41" name="ZoneTexte 54"/>
          <p:cNvSpPr txBox="1">
            <a:spLocks noChangeArrowheads="1"/>
          </p:cNvSpPr>
          <p:nvPr/>
        </p:nvSpPr>
        <p:spPr bwMode="auto">
          <a:xfrm>
            <a:off x="4132833" y="2635754"/>
            <a:ext cx="13748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fr-FR" sz="1400" dirty="0">
                <a:solidFill>
                  <a:schemeClr val="accent3"/>
                </a:solidFill>
              </a:rPr>
              <a:t>TRUSTED R&amp;I BIG DATA &amp; AI PLATFORM </a:t>
            </a:r>
          </a:p>
        </p:txBody>
      </p:sp>
      <p:sp>
        <p:nvSpPr>
          <p:cNvPr id="81" name="Rectangle à coins arrondis 80"/>
          <p:cNvSpPr/>
          <p:nvPr/>
        </p:nvSpPr>
        <p:spPr>
          <a:xfrm>
            <a:off x="6687629" y="4183445"/>
            <a:ext cx="1256222" cy="197424"/>
          </a:xfrm>
          <a:prstGeom prst="round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4" name="Imag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91" y="4160913"/>
            <a:ext cx="242487" cy="242487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07" y="4195514"/>
            <a:ext cx="420437" cy="73576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192" y="4202578"/>
            <a:ext cx="276020" cy="91701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64" y="4076238"/>
            <a:ext cx="470912" cy="47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53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8128-ADC6-4EB0-8CED-24D133FA33A5}" type="datetime1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3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Over 70 projects in multiple sectors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966" y="1539998"/>
            <a:ext cx="610051" cy="1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224" y="3675507"/>
            <a:ext cx="327240" cy="23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961" y="2390002"/>
            <a:ext cx="378584" cy="21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122" y="2865262"/>
            <a:ext cx="346473" cy="29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395" y="2710748"/>
            <a:ext cx="465210" cy="22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359" y="4118054"/>
            <a:ext cx="607457" cy="29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413" y="3944142"/>
            <a:ext cx="610192" cy="10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223" y="3676814"/>
            <a:ext cx="382352" cy="27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769" y="3064233"/>
            <a:ext cx="506258" cy="26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60" y="2046960"/>
            <a:ext cx="454128" cy="5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1635" y="3047357"/>
            <a:ext cx="408678" cy="15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1969" y="3435767"/>
            <a:ext cx="407391" cy="19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850" y="3816200"/>
            <a:ext cx="466181" cy="39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418" y="2869196"/>
            <a:ext cx="444619" cy="1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787" y="3435689"/>
            <a:ext cx="280995" cy="18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192" y="2962218"/>
            <a:ext cx="429868" cy="5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087" y="1428867"/>
            <a:ext cx="383302" cy="2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579" y="2634833"/>
            <a:ext cx="360890" cy="27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9523" y="1282823"/>
            <a:ext cx="515405" cy="15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911" y="1806732"/>
            <a:ext cx="517691" cy="34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732" y="1305756"/>
            <a:ext cx="45337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7701" y="1712386"/>
            <a:ext cx="749904" cy="22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057" y="2155271"/>
            <a:ext cx="446133" cy="22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391" y="3097944"/>
            <a:ext cx="263352" cy="26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8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889" y="1930233"/>
            <a:ext cx="395580" cy="2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0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149" y="3093469"/>
            <a:ext cx="700083" cy="21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1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2666" y="1962442"/>
            <a:ext cx="245684" cy="1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3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946" y="2202711"/>
            <a:ext cx="627904" cy="6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4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911" y="2606028"/>
            <a:ext cx="252998" cy="2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5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165" y="2196859"/>
            <a:ext cx="661358" cy="13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6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677" y="2263868"/>
            <a:ext cx="397220" cy="29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7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920" y="2912404"/>
            <a:ext cx="414939" cy="13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8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294" y="1709294"/>
            <a:ext cx="343532" cy="19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9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068" y="3331586"/>
            <a:ext cx="614276" cy="1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0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903" y="3566122"/>
            <a:ext cx="594649" cy="16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662" y="2462149"/>
            <a:ext cx="1010570" cy="315888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615" y="1773042"/>
            <a:ext cx="320589" cy="217543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245" y="3721303"/>
            <a:ext cx="388837" cy="197884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810" y="1881379"/>
            <a:ext cx="346595" cy="134787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064" y="3236025"/>
            <a:ext cx="432781" cy="122040"/>
          </a:xfrm>
          <a:prstGeom prst="rect">
            <a:avLst/>
          </a:prstGeom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011489345"/>
              </p:ext>
            </p:extLst>
          </p:nvPr>
        </p:nvGraphicFramePr>
        <p:xfrm>
          <a:off x="1463204" y="749577"/>
          <a:ext cx="6709196" cy="3838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</p:spTree>
    <p:extLst>
      <p:ext uri="{BB962C8B-B14F-4D97-AF65-F5344CB8AC3E}">
        <p14:creationId xmlns:p14="http://schemas.microsoft.com/office/powerpoint/2010/main" val="680629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957" y="3378049"/>
            <a:ext cx="1159362" cy="113673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3596-5368-456B-99FD-5DC12DC3EA23}" type="datetime1">
              <a:rPr lang="fr-FR" smtClean="0"/>
              <a:t>15/03/2021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Teralab</a:t>
            </a:r>
          </a:p>
          <a:p>
            <a:r>
              <a:rPr lang="en-US" b="0" dirty="0"/>
              <a:t>European strategy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30" y="4505652"/>
            <a:ext cx="989692" cy="309362"/>
          </a:xfrm>
          <a:prstGeom prst="rect">
            <a:avLst/>
          </a:prstGeom>
        </p:spPr>
      </p:pic>
      <p:sp>
        <p:nvSpPr>
          <p:cNvPr id="9" name="Espace réservé du numéro de diapositive 2"/>
          <p:cNvSpPr txBox="1">
            <a:spLocks/>
          </p:cNvSpPr>
          <p:nvPr/>
        </p:nvSpPr>
        <p:spPr bwMode="gray">
          <a:xfrm>
            <a:off x="154950" y="5781623"/>
            <a:ext cx="266700" cy="1809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2400" b="0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C140CD-8AED-46FF-A9A2-77308F3F39AE}" type="slidenum">
              <a:rPr lang="fr-FR" smtClean="0">
                <a:solidFill>
                  <a:prstClr val="white">
                    <a:alpha val="0"/>
                  </a:prstClr>
                </a:solidFill>
              </a:rPr>
              <a:pPr/>
              <a:t>4</a:t>
            </a:fld>
            <a:endParaRPr lang="fr-FR" dirty="0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650" y="821412"/>
            <a:ext cx="8826130" cy="1709997"/>
          </a:xfrm>
          <a:prstGeom prst="rect">
            <a:avLst/>
          </a:prstGeom>
          <a:solidFill>
            <a:schemeClr val="accent2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 sz="1400" b="1" u="sng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6" y="3525054"/>
            <a:ext cx="1446193" cy="6137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17" y="2790660"/>
            <a:ext cx="1284870" cy="4501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49903" y="1003354"/>
            <a:ext cx="1492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One of 30 AI </a:t>
            </a:r>
            <a:r>
              <a:rPr lang="en-GB" sz="1200" b="1" dirty="0"/>
              <a:t>DIHs</a:t>
            </a:r>
            <a:r>
              <a:rPr lang="fr-FR" sz="1200" b="1" dirty="0"/>
              <a:t>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665895" y="1668052"/>
            <a:ext cx="254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Only</a:t>
            </a:r>
            <a:r>
              <a:rPr lang="fr-FR" sz="1200" b="1" dirty="0"/>
              <a:t> </a:t>
            </a:r>
            <a:r>
              <a:rPr lang="en-GB" sz="1200" b="1" dirty="0"/>
              <a:t>labelled</a:t>
            </a:r>
            <a:r>
              <a:rPr lang="fr-FR" sz="1200" b="1" dirty="0"/>
              <a:t> </a:t>
            </a:r>
            <a:r>
              <a:rPr lang="fr-FR" sz="1200" b="1" dirty="0" err="1"/>
              <a:t>i-Space</a:t>
            </a:r>
            <a:r>
              <a:rPr lang="fr-FR" sz="1200" b="1" dirty="0"/>
              <a:t> in France</a:t>
            </a:r>
            <a:br>
              <a:rPr lang="fr-FR" sz="1200" b="1" dirty="0"/>
            </a:br>
            <a:r>
              <a:rPr lang="fr-FR" sz="1200" b="1" dirty="0"/>
              <a:t>2016, 2017, 2018, 2019 - </a:t>
            </a:r>
            <a:r>
              <a:rPr lang="en-US" sz="1200" b="1" dirty="0"/>
              <a:t>Silver</a:t>
            </a:r>
          </a:p>
          <a:p>
            <a:r>
              <a:rPr lang="fr-FR" sz="1200" b="1" dirty="0"/>
              <a:t>2020 - Gold</a:t>
            </a:r>
            <a:endParaRPr lang="fr-FR" sz="1200" dirty="0"/>
          </a:p>
        </p:txBody>
      </p:sp>
      <p:pic>
        <p:nvPicPr>
          <p:cNvPr id="17" name="Picture 30" descr="C:\Users\delaborde\Desktop\2019_H2020_CSA_Robotic_competitions\Proposal\Images\Logo_metrics_4_title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738" y="2767815"/>
            <a:ext cx="1970524" cy="425293"/>
          </a:xfrm>
          <a:prstGeom prst="rect">
            <a:avLst/>
          </a:prstGeom>
          <a:noFill/>
        </p:spPr>
      </p:pic>
      <p:pic>
        <p:nvPicPr>
          <p:cNvPr id="18" name="Picture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643" y="3459543"/>
            <a:ext cx="1150703" cy="744814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686" y="3638663"/>
            <a:ext cx="1209951" cy="386574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72" y="986109"/>
            <a:ext cx="1702078" cy="541115"/>
          </a:xfrm>
          <a:prstGeom prst="rect">
            <a:avLst/>
          </a:prstGeom>
        </p:spPr>
      </p:pic>
      <p:pic>
        <p:nvPicPr>
          <p:cNvPr id="21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72" y="1785411"/>
            <a:ext cx="1702078" cy="5912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49903" y="1904534"/>
            <a:ext cx="15440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The French Hub</a:t>
            </a:r>
          </a:p>
        </p:txBody>
      </p:sp>
      <p:pic>
        <p:nvPicPr>
          <p:cNvPr id="23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998" y="863115"/>
            <a:ext cx="946424" cy="1208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811692" y="2011673"/>
            <a:ext cx="104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Founding member</a:t>
            </a: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664" y="2645703"/>
            <a:ext cx="1266659" cy="669519"/>
          </a:xfrm>
          <a:prstGeom prst="rect">
            <a:avLst/>
          </a:prstGeom>
        </p:spPr>
      </p:pic>
      <p:pic>
        <p:nvPicPr>
          <p:cNvPr id="27" name="Image 4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11246" y="969118"/>
            <a:ext cx="1417763" cy="637023"/>
          </a:xfrm>
          <a:prstGeom prst="rect">
            <a:avLst/>
          </a:prstGeom>
        </p:spPr>
      </p:pic>
      <p:pic>
        <p:nvPicPr>
          <p:cNvPr id="29" name="Picture 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00" y="2694642"/>
            <a:ext cx="994125" cy="635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75" y="2853726"/>
            <a:ext cx="1419285" cy="12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591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49E0-AEDC-4615-AFA4-0121792F3930}" type="datetime1">
              <a:rPr lang="fr-FR" smtClean="0"/>
              <a:t>15/03/2021</a:t>
            </a:fld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Infrastructure architecture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30" y="4505652"/>
            <a:ext cx="989692" cy="309362"/>
          </a:xfrm>
          <a:prstGeom prst="rect">
            <a:avLst/>
          </a:prstGeom>
        </p:spPr>
      </p:pic>
      <p:pic>
        <p:nvPicPr>
          <p:cNvPr id="46" name="Espace réservé du contenu 7">
            <a:extLst>
              <a:ext uri="{FF2B5EF4-FFF2-40B4-BE49-F238E27FC236}">
                <a16:creationId xmlns:a16="http://schemas.microsoft.com/office/drawing/2014/main" id="{1899B8CB-C340-4B23-8A45-06E52BBEBF33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971951"/>
            <a:ext cx="5496945" cy="33298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76256" y="823879"/>
            <a:ext cx="1110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Core TeraLab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5966327" y="41018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5796139" y="1144908"/>
            <a:ext cx="755880" cy="81193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/>
              <a:t>User demand:</a:t>
            </a:r>
          </a:p>
          <a:p>
            <a:pPr algn="ctr"/>
            <a:r>
              <a:rPr lang="en-US" sz="950" dirty="0"/>
              <a:t>flexibility</a:t>
            </a:r>
            <a:endParaRPr lang="fr-FR" sz="95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552019" y="1168141"/>
            <a:ext cx="2437881" cy="788706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Custom infra (sizing, topology)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Recent (often immature) technologies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Complex environment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Specification changes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Fast learning curve / Support / Consulting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Easy migration to production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96139" y="1956847"/>
            <a:ext cx="755880" cy="81193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/>
              <a:t>Data owner demand:</a:t>
            </a:r>
          </a:p>
          <a:p>
            <a:pPr algn="ctr"/>
            <a:r>
              <a:rPr lang="en-US" sz="950" dirty="0"/>
              <a:t>reliability</a:t>
            </a:r>
            <a:endParaRPr lang="fr-FR" sz="95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552018" y="1980080"/>
            <a:ext cx="2437881" cy="788706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Architecture/technology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Isolation against Internet/other TeraLab projects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Authentication, cryptography, firewall, proxy, VPN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Sovereign &amp; reliable datacenter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Quality / Process (e.g. Incident management)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Risk awareness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5796137" y="2771376"/>
            <a:ext cx="755880" cy="52045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50" dirty="0"/>
              <a:t>Complex technology </a:t>
            </a:r>
            <a:endParaRPr lang="fr-FR" sz="95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6552016" y="2794609"/>
            <a:ext cx="2437881" cy="483978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Network, storage, virtualization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DevOps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Intrusion detection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5796136" y="3296297"/>
            <a:ext cx="755880" cy="93163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50" dirty="0"/>
              <a:t>Plan steps</a:t>
            </a:r>
            <a:endParaRPr lang="fr-FR" sz="95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552015" y="3319530"/>
            <a:ext cx="2437881" cy="892536"/>
          </a:xfrm>
          <a:prstGeom prst="roundRect">
            <a:avLst/>
          </a:prstGeom>
          <a:solidFill>
            <a:schemeClr val="accent3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Specify the workspace configuration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Get data owner approval regarding data export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Setup the workspace (VMs, tools, user accounts)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Export data from data owner to TeraLab (after dry test)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Extract relevant archives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Delete the workspace (erase all data)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770425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5284-DE89-435D-91CE-105549ED12A7}" type="datetime1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6</a:t>
            </a:fld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A89F6E2-E812-4259-8D3E-BF6065BF00C2}"/>
              </a:ext>
            </a:extLst>
          </p:cNvPr>
          <p:cNvGrpSpPr/>
          <p:nvPr/>
        </p:nvGrpSpPr>
        <p:grpSpPr>
          <a:xfrm>
            <a:off x="2771800" y="1408428"/>
            <a:ext cx="3679643" cy="2811785"/>
            <a:chOff x="7964108" y="1414952"/>
            <a:chExt cx="4175425" cy="2579398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7DFB341-7B73-4802-9E43-C72EC903EE7D}"/>
                </a:ext>
              </a:extLst>
            </p:cNvPr>
            <p:cNvGrpSpPr/>
            <p:nvPr/>
          </p:nvGrpSpPr>
          <p:grpSpPr>
            <a:xfrm>
              <a:off x="7964108" y="1414952"/>
              <a:ext cx="4175425" cy="2278328"/>
              <a:chOff x="-934184" y="204911"/>
              <a:chExt cx="6444178" cy="3178369"/>
            </a:xfrm>
          </p:grpSpPr>
          <p:graphicFrame>
            <p:nvGraphicFramePr>
              <p:cNvPr id="10" name="Diagramme 9">
                <a:extLst>
                  <a:ext uri="{FF2B5EF4-FFF2-40B4-BE49-F238E27FC236}">
                    <a16:creationId xmlns:a16="http://schemas.microsoft.com/office/drawing/2014/main" id="{80E1F049-5FD5-42C4-8DF6-78BE2462032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23580360"/>
                  </p:ext>
                </p:extLst>
              </p:nvPr>
            </p:nvGraphicFramePr>
            <p:xfrm>
              <a:off x="0" y="638175"/>
              <a:ext cx="4575810" cy="274510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1" name="ZoneTexte 2">
                <a:extLst>
                  <a:ext uri="{FF2B5EF4-FFF2-40B4-BE49-F238E27FC236}">
                    <a16:creationId xmlns:a16="http://schemas.microsoft.com/office/drawing/2014/main" id="{F1ECAB6D-3C49-48F6-955F-DD7455BC9CBE}"/>
                  </a:ext>
                </a:extLst>
              </p:cNvPr>
              <p:cNvSpPr txBox="1"/>
              <p:nvPr/>
            </p:nvSpPr>
            <p:spPr>
              <a:xfrm>
                <a:off x="4038700" y="1806150"/>
                <a:ext cx="1471294" cy="43326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i="1" dirty="0"/>
                  <a:t>Concerned</a:t>
                </a:r>
              </a:p>
              <a:p>
                <a:r>
                  <a:rPr lang="en-US" sz="800" i="1" dirty="0"/>
                  <a:t>data owner</a:t>
                </a:r>
              </a:p>
            </p:txBody>
          </p:sp>
          <p:sp>
            <p:nvSpPr>
              <p:cNvPr id="12" name="ZoneTexte 3">
                <a:extLst>
                  <a:ext uri="{FF2B5EF4-FFF2-40B4-BE49-F238E27FC236}">
                    <a16:creationId xmlns:a16="http://schemas.microsoft.com/office/drawing/2014/main" id="{34179D6B-76A3-469E-A2BA-B6ED40FA5FF2}"/>
                  </a:ext>
                </a:extLst>
              </p:cNvPr>
              <p:cNvSpPr txBox="1"/>
              <p:nvPr/>
            </p:nvSpPr>
            <p:spPr>
              <a:xfrm>
                <a:off x="1128922" y="204911"/>
                <a:ext cx="2314956" cy="43326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800" i="1" dirty="0"/>
                  <a:t>Limited </a:t>
                </a:r>
                <a:r>
                  <a:rPr lang="en-US" sz="800" i="1" dirty="0" err="1"/>
                  <a:t>SysAdmin</a:t>
                </a:r>
                <a:r>
                  <a:rPr lang="en-US" sz="800" i="1" dirty="0"/>
                  <a:t> skills available in project team</a:t>
                </a:r>
              </a:p>
            </p:txBody>
          </p:sp>
          <p:sp>
            <p:nvSpPr>
              <p:cNvPr id="13" name="ZoneTexte 2">
                <a:extLst>
                  <a:ext uri="{FF2B5EF4-FFF2-40B4-BE49-F238E27FC236}">
                    <a16:creationId xmlns:a16="http://schemas.microsoft.com/office/drawing/2014/main" id="{5910F6D3-A5AA-43C6-BA40-43E7D6C8715E}"/>
                  </a:ext>
                </a:extLst>
              </p:cNvPr>
              <p:cNvSpPr txBox="1"/>
              <p:nvPr/>
            </p:nvSpPr>
            <p:spPr>
              <a:xfrm>
                <a:off x="-934184" y="1809586"/>
                <a:ext cx="1432864" cy="43326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800" i="1" dirty="0"/>
                  <a:t>Confident</a:t>
                </a:r>
              </a:p>
              <a:p>
                <a:pPr algn="ctr"/>
                <a:r>
                  <a:rPr lang="en-US" sz="800" i="1" dirty="0"/>
                  <a:t>data owner</a:t>
                </a:r>
              </a:p>
            </p:txBody>
          </p:sp>
        </p:grpSp>
        <p:sp>
          <p:nvSpPr>
            <p:cNvPr id="9" name="ZoneTexte 3">
              <a:extLst>
                <a:ext uri="{FF2B5EF4-FFF2-40B4-BE49-F238E27FC236}">
                  <a16:creationId xmlns:a16="http://schemas.microsoft.com/office/drawing/2014/main" id="{84241FC2-EE68-4771-978A-B582AAEFB958}"/>
                </a:ext>
              </a:extLst>
            </p:cNvPr>
            <p:cNvSpPr txBox="1"/>
            <p:nvPr/>
          </p:nvSpPr>
          <p:spPr>
            <a:xfrm>
              <a:off x="9200418" y="3683777"/>
              <a:ext cx="1688010" cy="31057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i="1" dirty="0" err="1"/>
                <a:t>SysAdmin</a:t>
              </a:r>
              <a:r>
                <a:rPr lang="en-US" sz="800" i="1" dirty="0"/>
                <a:t> skills available</a:t>
              </a:r>
            </a:p>
            <a:p>
              <a:pPr algn="ctr"/>
              <a:r>
                <a:rPr lang="en-US" sz="800" i="1" dirty="0"/>
                <a:t>In project team</a:t>
              </a:r>
            </a:p>
          </p:txBody>
        </p:sp>
      </p:grp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619200" y="168912"/>
            <a:ext cx="7020000" cy="51212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Highly customizable configuration</a:t>
            </a:r>
            <a:endParaRPr lang="en-US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7179252" y="1410178"/>
            <a:ext cx="1246103" cy="493718"/>
          </a:xfrm>
          <a:prstGeom prst="roundRect">
            <a:avLst>
              <a:gd name="adj" fmla="val 7978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Ins="36000" rtlCol="0" anchor="t"/>
          <a:lstStyle/>
          <a:p>
            <a:pPr algn="r"/>
            <a:r>
              <a:rPr lang="en-US" sz="700" dirty="0"/>
              <a:t>TeraLab</a:t>
            </a:r>
          </a:p>
          <a:p>
            <a:pPr algn="r"/>
            <a:r>
              <a:rPr lang="en-US" sz="700" dirty="0"/>
              <a:t>Workspace</a:t>
            </a:r>
            <a:endParaRPr lang="fr-FR" sz="7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76" y="984987"/>
            <a:ext cx="319793" cy="319793"/>
          </a:xfrm>
          <a:prstGeom prst="rect">
            <a:avLst/>
          </a:prstGeom>
        </p:spPr>
      </p:pic>
      <p:sp>
        <p:nvSpPr>
          <p:cNvPr id="18" name="Rectangle à coins arrondis 17"/>
          <p:cNvSpPr/>
          <p:nvPr/>
        </p:nvSpPr>
        <p:spPr>
          <a:xfrm>
            <a:off x="7365231" y="1639389"/>
            <a:ext cx="867481" cy="216000"/>
          </a:xfrm>
          <a:prstGeom prst="roundRect">
            <a:avLst>
              <a:gd name="adj" fmla="val 797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/>
              <a:t>Data Science</a:t>
            </a:r>
          </a:p>
          <a:p>
            <a:pPr algn="ctr"/>
            <a:r>
              <a:rPr lang="en-US" sz="700" dirty="0"/>
              <a:t>Area</a:t>
            </a:r>
            <a:endParaRPr lang="fr-FR" sz="700" dirty="0"/>
          </a:p>
        </p:txBody>
      </p:sp>
      <p:cxnSp>
        <p:nvCxnSpPr>
          <p:cNvPr id="19" name="Connecteur droit avec flèche 18"/>
          <p:cNvCxnSpPr>
            <a:stCxn id="17" idx="2"/>
            <a:endCxn id="18" idx="0"/>
          </p:cNvCxnSpPr>
          <p:nvPr/>
        </p:nvCxnSpPr>
        <p:spPr>
          <a:xfrm flipH="1">
            <a:off x="7798972" y="1304780"/>
            <a:ext cx="1" cy="334609"/>
          </a:xfrm>
          <a:prstGeom prst="straightConnector1">
            <a:avLst/>
          </a:prstGeom>
          <a:ln w="25400">
            <a:solidFill>
              <a:srgbClr val="C00000"/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354621" y="873232"/>
            <a:ext cx="8887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Data Scientist</a:t>
            </a:r>
            <a:endParaRPr lang="fr-FR" sz="7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89" y="1587711"/>
            <a:ext cx="322285" cy="32228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8273678" y="1867639"/>
            <a:ext cx="8887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Internet</a:t>
            </a:r>
            <a:endParaRPr lang="fr-FR" sz="700" dirty="0"/>
          </a:p>
        </p:txBody>
      </p:sp>
      <p:cxnSp>
        <p:nvCxnSpPr>
          <p:cNvPr id="23" name="Connecteur droit avec flèche 22"/>
          <p:cNvCxnSpPr>
            <a:stCxn id="21" idx="1"/>
            <a:endCxn id="18" idx="3"/>
          </p:cNvCxnSpPr>
          <p:nvPr/>
        </p:nvCxnSpPr>
        <p:spPr>
          <a:xfrm flipH="1" flipV="1">
            <a:off x="8232712" y="1747389"/>
            <a:ext cx="324177" cy="1465"/>
          </a:xfrm>
          <a:prstGeom prst="straightConnector1">
            <a:avLst/>
          </a:prstGeom>
          <a:ln w="25400">
            <a:solidFill>
              <a:srgbClr val="C00000"/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6732240" y="2938815"/>
            <a:ext cx="2251324" cy="526280"/>
          </a:xfrm>
          <a:prstGeom prst="roundRect">
            <a:avLst>
              <a:gd name="adj" fmla="val 7978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Ins="36000" rtlCol="0" anchor="t"/>
          <a:lstStyle/>
          <a:p>
            <a:pPr algn="r"/>
            <a:r>
              <a:rPr lang="en-US" sz="700" dirty="0"/>
              <a:t>TeraLab</a:t>
            </a:r>
          </a:p>
          <a:p>
            <a:pPr algn="r"/>
            <a:r>
              <a:rPr lang="en-US" sz="700" dirty="0"/>
              <a:t>Workspace</a:t>
            </a:r>
            <a:endParaRPr lang="fr-FR" sz="700" dirty="0"/>
          </a:p>
        </p:txBody>
      </p:sp>
      <p:cxnSp>
        <p:nvCxnSpPr>
          <p:cNvPr id="27" name="Connecteur droit avec flèche 26"/>
          <p:cNvCxnSpPr>
            <a:stCxn id="47" idx="3"/>
            <a:endCxn id="48" idx="1"/>
          </p:cNvCxnSpPr>
          <p:nvPr/>
        </p:nvCxnSpPr>
        <p:spPr>
          <a:xfrm>
            <a:off x="7493150" y="2675551"/>
            <a:ext cx="745111" cy="0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8044869" y="3184104"/>
            <a:ext cx="821870" cy="216000"/>
          </a:xfrm>
          <a:prstGeom prst="roundRect">
            <a:avLst>
              <a:gd name="adj" fmla="val 797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/>
              <a:t>Data Science</a:t>
            </a:r>
          </a:p>
          <a:p>
            <a:pPr algn="ctr"/>
            <a:r>
              <a:rPr lang="en-US" sz="700" dirty="0"/>
              <a:t>Area</a:t>
            </a:r>
            <a:endParaRPr lang="fr-FR" sz="700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6921030" y="3184104"/>
            <a:ext cx="821870" cy="216000"/>
          </a:xfrm>
          <a:prstGeom prst="roundRect">
            <a:avLst>
              <a:gd name="adj" fmla="val 797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/>
              <a:t>Exchange</a:t>
            </a:r>
          </a:p>
          <a:p>
            <a:pPr algn="ctr"/>
            <a:r>
              <a:rPr lang="en-US" sz="700" dirty="0"/>
              <a:t>Area</a:t>
            </a:r>
            <a:endParaRPr lang="fr-FR" sz="700" dirty="0"/>
          </a:p>
        </p:txBody>
      </p:sp>
      <p:cxnSp>
        <p:nvCxnSpPr>
          <p:cNvPr id="30" name="Connecteur droit avec flèche 29"/>
          <p:cNvCxnSpPr>
            <a:stCxn id="29" idx="3"/>
            <a:endCxn id="28" idx="1"/>
          </p:cNvCxnSpPr>
          <p:nvPr/>
        </p:nvCxnSpPr>
        <p:spPr>
          <a:xfrm>
            <a:off x="7742900" y="3292104"/>
            <a:ext cx="301969" cy="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29" idx="0"/>
            <a:endCxn id="47" idx="2"/>
          </p:cNvCxnSpPr>
          <p:nvPr/>
        </p:nvCxnSpPr>
        <p:spPr>
          <a:xfrm flipV="1">
            <a:off x="7331965" y="2835447"/>
            <a:ext cx="1289" cy="348657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8344704" y="2834541"/>
            <a:ext cx="0" cy="320871"/>
          </a:xfrm>
          <a:prstGeom prst="straightConnector1">
            <a:avLst/>
          </a:prstGeom>
          <a:ln w="25400">
            <a:solidFill>
              <a:srgbClr val="C00000"/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912265" y="2395379"/>
            <a:ext cx="8419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Data Sponsor</a:t>
            </a:r>
            <a:endParaRPr lang="fr-FR" sz="700" dirty="0"/>
          </a:p>
        </p:txBody>
      </p:sp>
      <p:sp>
        <p:nvSpPr>
          <p:cNvPr id="34" name="ZoneTexte 33"/>
          <p:cNvSpPr txBox="1"/>
          <p:nvPr/>
        </p:nvSpPr>
        <p:spPr>
          <a:xfrm>
            <a:off x="8037152" y="2395379"/>
            <a:ext cx="8419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Data Scientist</a:t>
            </a:r>
            <a:endParaRPr lang="fr-FR" sz="700" dirty="0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8428995" y="2844693"/>
            <a:ext cx="4270" cy="310719"/>
          </a:xfrm>
          <a:prstGeom prst="straightConnector1">
            <a:avLst/>
          </a:prstGeom>
          <a:ln w="12700">
            <a:solidFill>
              <a:srgbClr val="C00000"/>
            </a:solidFill>
            <a:prstDash val="solid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contenu 12"/>
          <p:cNvSpPr>
            <a:spLocks noGrp="1"/>
          </p:cNvSpPr>
          <p:nvPr>
            <p:ph idx="16"/>
          </p:nvPr>
        </p:nvSpPr>
        <p:spPr>
          <a:xfrm>
            <a:off x="233071" y="1196229"/>
            <a:ext cx="2300122" cy="2746879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lvl="3"/>
            <a:endParaRPr lang="en-US" dirty="0"/>
          </a:p>
          <a:p>
            <a:pPr lvl="2"/>
            <a:r>
              <a:rPr lang="en-US" dirty="0"/>
              <a:t>Servers size</a:t>
            </a:r>
          </a:p>
          <a:p>
            <a:pPr lvl="3"/>
            <a:r>
              <a:rPr lang="en-US" dirty="0"/>
              <a:t>CPU, RAM, storage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Topology</a:t>
            </a:r>
          </a:p>
          <a:p>
            <a:pPr lvl="3"/>
            <a:r>
              <a:rPr lang="en-US" dirty="0"/>
              <a:t>Inter servers access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Tools:</a:t>
            </a:r>
          </a:p>
          <a:p>
            <a:pPr lvl="3"/>
            <a:r>
              <a:rPr lang="en-US" dirty="0"/>
              <a:t>Install &amp; </a:t>
            </a:r>
            <a:r>
              <a:rPr lang="en-US" dirty="0" err="1"/>
              <a:t>config</a:t>
            </a:r>
            <a:endParaRPr lang="en-US" dirty="0"/>
          </a:p>
          <a:p>
            <a:pPr lvl="3"/>
            <a:endParaRPr lang="en-US" dirty="0"/>
          </a:p>
          <a:p>
            <a:pPr lvl="2"/>
            <a:r>
              <a:rPr lang="en-US" dirty="0"/>
              <a:t>Support</a:t>
            </a:r>
          </a:p>
          <a:p>
            <a:pPr lvl="3"/>
            <a:r>
              <a:rPr lang="en-US" dirty="0"/>
              <a:t>Architecture, remediation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Risk analysis + actions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Others</a:t>
            </a:r>
          </a:p>
          <a:p>
            <a:pPr lvl="3"/>
            <a:r>
              <a:rPr lang="en-US" dirty="0"/>
              <a:t>Backup</a:t>
            </a:r>
          </a:p>
          <a:p>
            <a:pPr lvl="3"/>
            <a:r>
              <a:rPr lang="en-US" dirty="0"/>
              <a:t>Workspace destruction</a:t>
            </a:r>
          </a:p>
          <a:p>
            <a:pPr lvl="3"/>
            <a:r>
              <a:rPr lang="en-US" dirty="0"/>
              <a:t>…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6771287" y="671395"/>
            <a:ext cx="2108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Autonomous</a:t>
            </a:r>
            <a:endParaRPr lang="fr-FR" sz="1100" dirty="0">
              <a:solidFill>
                <a:schemeClr val="bg2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771332" y="2139702"/>
            <a:ext cx="2108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Turn Key</a:t>
            </a:r>
            <a:endParaRPr lang="fr-FR" sz="1100" dirty="0">
              <a:solidFill>
                <a:schemeClr val="bg2"/>
              </a:solidFill>
            </a:endParaRP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57" y="2515654"/>
            <a:ext cx="319793" cy="319793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61" y="2515654"/>
            <a:ext cx="319793" cy="319793"/>
          </a:xfrm>
          <a:prstGeom prst="rect">
            <a:avLst/>
          </a:prstGeom>
        </p:spPr>
      </p:pic>
      <p:sp>
        <p:nvSpPr>
          <p:cNvPr id="58" name="Rectangle à coins arrondis 57"/>
          <p:cNvSpPr/>
          <p:nvPr/>
        </p:nvSpPr>
        <p:spPr>
          <a:xfrm>
            <a:off x="6732240" y="4436345"/>
            <a:ext cx="2251324" cy="493200"/>
          </a:xfrm>
          <a:prstGeom prst="roundRect">
            <a:avLst>
              <a:gd name="adj" fmla="val 7978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rIns="36000" rtlCol="0" anchor="t"/>
          <a:lstStyle/>
          <a:p>
            <a:pPr algn="r"/>
            <a:r>
              <a:rPr lang="en-US" sz="700" dirty="0"/>
              <a:t>TeraLab</a:t>
            </a:r>
          </a:p>
          <a:p>
            <a:pPr algn="r"/>
            <a:r>
              <a:rPr lang="en-US" sz="700" dirty="0"/>
              <a:t>Workspace</a:t>
            </a:r>
            <a:endParaRPr lang="fr-FR" sz="700" dirty="0"/>
          </a:p>
        </p:txBody>
      </p:sp>
      <p:cxnSp>
        <p:nvCxnSpPr>
          <p:cNvPr id="59" name="Connecteur droit avec flèche 58"/>
          <p:cNvCxnSpPr>
            <a:stCxn id="69" idx="3"/>
            <a:endCxn id="70" idx="1"/>
          </p:cNvCxnSpPr>
          <p:nvPr/>
        </p:nvCxnSpPr>
        <p:spPr>
          <a:xfrm>
            <a:off x="7493150" y="4173081"/>
            <a:ext cx="745111" cy="0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à coins arrondis 59"/>
          <p:cNvSpPr/>
          <p:nvPr/>
        </p:nvSpPr>
        <p:spPr>
          <a:xfrm>
            <a:off x="8044869" y="4681634"/>
            <a:ext cx="821870" cy="216000"/>
          </a:xfrm>
          <a:prstGeom prst="roundRect">
            <a:avLst>
              <a:gd name="adj" fmla="val 7978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/>
              <a:t>Data Science</a:t>
            </a:r>
          </a:p>
          <a:p>
            <a:pPr algn="ctr"/>
            <a:r>
              <a:rPr lang="en-US" sz="700" dirty="0"/>
              <a:t>Area</a:t>
            </a:r>
            <a:endParaRPr lang="fr-FR" sz="700" dirty="0"/>
          </a:p>
        </p:txBody>
      </p:sp>
      <p:sp>
        <p:nvSpPr>
          <p:cNvPr id="61" name="Rectangle à coins arrondis 60"/>
          <p:cNvSpPr/>
          <p:nvPr/>
        </p:nvSpPr>
        <p:spPr>
          <a:xfrm>
            <a:off x="6921030" y="4681634"/>
            <a:ext cx="821870" cy="216000"/>
          </a:xfrm>
          <a:prstGeom prst="roundRect">
            <a:avLst>
              <a:gd name="adj" fmla="val 797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dirty="0"/>
              <a:t>Exchange</a:t>
            </a:r>
          </a:p>
          <a:p>
            <a:pPr algn="ctr"/>
            <a:r>
              <a:rPr lang="en-US" sz="700" dirty="0"/>
              <a:t>Area</a:t>
            </a:r>
            <a:endParaRPr lang="fr-FR" sz="700" dirty="0"/>
          </a:p>
        </p:txBody>
      </p:sp>
      <p:cxnSp>
        <p:nvCxnSpPr>
          <p:cNvPr id="62" name="Connecteur droit avec flèche 61"/>
          <p:cNvCxnSpPr>
            <a:stCxn id="61" idx="3"/>
            <a:endCxn id="60" idx="1"/>
          </p:cNvCxnSpPr>
          <p:nvPr/>
        </p:nvCxnSpPr>
        <p:spPr>
          <a:xfrm>
            <a:off x="7742900" y="4789634"/>
            <a:ext cx="301969" cy="0"/>
          </a:xfrm>
          <a:prstGeom prst="straightConnector1">
            <a:avLst/>
          </a:prstGeom>
          <a:ln w="254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61" idx="0"/>
            <a:endCxn id="69" idx="2"/>
          </p:cNvCxnSpPr>
          <p:nvPr/>
        </p:nvCxnSpPr>
        <p:spPr>
          <a:xfrm flipV="1">
            <a:off x="7331965" y="4332977"/>
            <a:ext cx="1289" cy="348657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6912265" y="3892909"/>
            <a:ext cx="8419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Data Sponsor</a:t>
            </a:r>
            <a:endParaRPr lang="fr-FR" sz="700" dirty="0"/>
          </a:p>
        </p:txBody>
      </p:sp>
      <p:sp>
        <p:nvSpPr>
          <p:cNvPr id="66" name="ZoneTexte 65"/>
          <p:cNvSpPr txBox="1"/>
          <p:nvPr/>
        </p:nvSpPr>
        <p:spPr>
          <a:xfrm>
            <a:off x="8037152" y="3892909"/>
            <a:ext cx="8419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/>
              <a:t>Data Scientist</a:t>
            </a:r>
            <a:endParaRPr lang="fr-FR" sz="700" dirty="0"/>
          </a:p>
        </p:txBody>
      </p:sp>
      <p:cxnSp>
        <p:nvCxnSpPr>
          <p:cNvPr id="67" name="Connecteur droit avec flèche 66"/>
          <p:cNvCxnSpPr>
            <a:stCxn id="70" idx="2"/>
          </p:cNvCxnSpPr>
          <p:nvPr/>
        </p:nvCxnSpPr>
        <p:spPr>
          <a:xfrm flipH="1">
            <a:off x="8394800" y="4332977"/>
            <a:ext cx="3358" cy="316746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6771332" y="3637232"/>
            <a:ext cx="21085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2"/>
                </a:solidFill>
              </a:rPr>
              <a:t>Administered</a:t>
            </a:r>
            <a:endParaRPr lang="fr-FR" sz="1100" dirty="0">
              <a:solidFill>
                <a:schemeClr val="bg2"/>
              </a:solidFill>
            </a:endParaRPr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57" y="4013184"/>
            <a:ext cx="319793" cy="319793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61" y="4013184"/>
            <a:ext cx="319793" cy="319793"/>
          </a:xfrm>
          <a:prstGeom prst="rect">
            <a:avLst/>
          </a:prstGeom>
        </p:spPr>
      </p:pic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5F650BA3-D6F8-4F00-9E9D-73A94DE54308}"/>
              </a:ext>
            </a:extLst>
          </p:cNvPr>
          <p:cNvCxnSpPr/>
          <p:nvPr/>
        </p:nvCxnSpPr>
        <p:spPr>
          <a:xfrm flipH="1">
            <a:off x="7524328" y="4292344"/>
            <a:ext cx="739562" cy="367638"/>
          </a:xfrm>
          <a:prstGeom prst="straightConnector1">
            <a:avLst/>
          </a:prstGeom>
          <a:ln w="254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1412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582D-8E16-4135-B03B-09E935BD13F0}" type="datetime1">
              <a:rPr lang="fr-FR" smtClean="0"/>
              <a:t>15/03/2021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B21B-9BEF-40D7-A347-5FAA069EF9D6}" type="slidenum">
              <a:rPr lang="fr-FR" smtClean="0"/>
              <a:t>7</a:t>
            </a:fld>
            <a:endParaRPr 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60D3F91-49E5-42F1-A439-513E72694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1055644"/>
            <a:ext cx="3172996" cy="177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CCECC8F-FDA1-4888-8BF6-0A2A4F294756}"/>
              </a:ext>
            </a:extLst>
          </p:cNvPr>
          <p:cNvSpPr txBox="1"/>
          <p:nvPr/>
        </p:nvSpPr>
        <p:spPr>
          <a:xfrm>
            <a:off x="5011927" y="3135140"/>
            <a:ext cx="3816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Jail security is off during its construction</a:t>
            </a:r>
          </a:p>
          <a:p>
            <a:pPr lvl="1"/>
            <a:r>
              <a:rPr lang="en-US" sz="1200" dirty="0"/>
              <a:t>Even the data platform development projects require early experimentation with real data</a:t>
            </a:r>
          </a:p>
        </p:txBody>
      </p:sp>
      <p:pic>
        <p:nvPicPr>
          <p:cNvPr id="9" name="Picture 6" descr="Image result for data scientist laptop">
            <a:extLst>
              <a:ext uri="{FF2B5EF4-FFF2-40B4-BE49-F238E27FC236}">
                <a16:creationId xmlns:a16="http://schemas.microsoft.com/office/drawing/2014/main" id="{CED19048-AC4D-4A98-89AD-2D91116D4DA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2464"/>
            <a:ext cx="3232220" cy="18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E5424B-8671-4FE0-8A33-9144983EDC0B}"/>
              </a:ext>
            </a:extLst>
          </p:cNvPr>
          <p:cNvSpPr txBox="1"/>
          <p:nvPr/>
        </p:nvSpPr>
        <p:spPr>
          <a:xfrm>
            <a:off x="863812" y="313514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Friends are also threats</a:t>
            </a:r>
          </a:p>
          <a:p>
            <a:r>
              <a:rPr lang="en-US" sz="1600" dirty="0"/>
              <a:t>           </a:t>
            </a:r>
            <a:r>
              <a:rPr lang="en-US" sz="1200" dirty="0"/>
              <a:t>E.g. data on data scientist laptop </a:t>
            </a:r>
          </a:p>
          <a:p>
            <a:pPr lvl="1"/>
            <a:endParaRPr lang="en-US" sz="1600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619200" y="168912"/>
            <a:ext cx="7020000" cy="51212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Examples of Security threats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30" y="4505652"/>
            <a:ext cx="989692" cy="3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410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69609" y="122821"/>
            <a:ext cx="5118907" cy="448940"/>
          </a:xfrm>
        </p:spPr>
        <p:txBody>
          <a:bodyPr anchor="ctr">
            <a:noAutofit/>
          </a:bodyPr>
          <a:lstStyle/>
          <a:p>
            <a:r>
              <a:rPr lang="fr-FR" sz="2100" dirty="0" smtClean="0">
                <a:solidFill>
                  <a:srgbClr val="00B0F0"/>
                </a:solidFill>
              </a:rPr>
              <a:t>EXAMPLE OF TERALAB </a:t>
            </a:r>
            <a:r>
              <a:rPr lang="fr-FR" sz="2100" dirty="0">
                <a:solidFill>
                  <a:srgbClr val="00B0F0"/>
                </a:solidFill>
              </a:rPr>
              <a:t>SERVICES </a:t>
            </a:r>
            <a:endParaRPr lang="en-US" sz="2138" dirty="0">
              <a:solidFill>
                <a:schemeClr val="accent3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9ACB0-4F97-4834-B30B-4B354317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D9650-EF4B-7340-8E10-2B276462FB65}" type="slidenum">
              <a:rPr lang="it-IT" smtClean="0"/>
              <a:t>8</a:t>
            </a:fld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063" y="1178719"/>
            <a:ext cx="3070027" cy="3321844"/>
          </a:xfrm>
          <a:prstGeom prst="rect">
            <a:avLst/>
          </a:prstGeom>
        </p:spPr>
      </p:pic>
      <p:sp>
        <p:nvSpPr>
          <p:cNvPr id="7" name="Segnaposto contenuto 3"/>
          <p:cNvSpPr txBox="1">
            <a:spLocks/>
          </p:cNvSpPr>
          <p:nvPr/>
        </p:nvSpPr>
        <p:spPr bwMode="gray">
          <a:xfrm>
            <a:off x="1187624" y="1275607"/>
            <a:ext cx="2740189" cy="31323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2000" b="1" kern="1200" cap="none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FontTx/>
              <a:buNone/>
              <a:defRPr sz="1400" b="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►"/>
              <a:defRPr sz="14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3538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 sz="14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●"/>
              <a:defRPr sz="14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Data value chain:</a:t>
            </a:r>
          </a:p>
          <a:p>
            <a:r>
              <a:rPr lang="en-US" sz="1800" dirty="0"/>
              <a:t>POC together with </a:t>
            </a:r>
            <a:r>
              <a:rPr lang="en-US" sz="1800" dirty="0" smtClean="0"/>
              <a:t>IMT  </a:t>
            </a:r>
            <a:r>
              <a:rPr lang="en-US" sz="1800" dirty="0"/>
              <a:t>labs</a:t>
            </a:r>
          </a:p>
        </p:txBody>
      </p:sp>
    </p:spTree>
    <p:extLst>
      <p:ext uri="{BB962C8B-B14F-4D97-AF65-F5344CB8AC3E}">
        <p14:creationId xmlns:p14="http://schemas.microsoft.com/office/powerpoint/2010/main" val="1139475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5F8B50-EE1C-4013-881D-1EA151FC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 projet Pack 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5585" y="1848032"/>
            <a:ext cx="2725258" cy="2958704"/>
          </a:xfrm>
        </p:spPr>
        <p:txBody>
          <a:bodyPr>
            <a:noAutofit/>
          </a:bodyPr>
          <a:lstStyle/>
          <a:p>
            <a:r>
              <a:rPr lang="fr-FR" dirty="0"/>
              <a:t>Un Projet IA de 3 mois</a:t>
            </a:r>
            <a:br>
              <a:rPr lang="fr-FR" dirty="0"/>
            </a:br>
            <a:r>
              <a:rPr lang="fr-FR" sz="1800" dirty="0"/>
              <a:t>(</a:t>
            </a:r>
            <a:r>
              <a:rPr lang="en-US" sz="1800" dirty="0"/>
              <a:t>37.000 € HT environ)</a:t>
            </a:r>
          </a:p>
          <a:p>
            <a:endParaRPr lang="en-US" dirty="0"/>
          </a:p>
          <a:p>
            <a:pPr lvl="3"/>
            <a:endParaRPr lang="en-US" sz="2100" dirty="0"/>
          </a:p>
          <a:p>
            <a:r>
              <a:rPr lang="fr-FR" dirty="0"/>
              <a:t>Un financement à 50% de la Région </a:t>
            </a:r>
            <a:r>
              <a:rPr lang="fr-FR" sz="1800" dirty="0"/>
              <a:t>(1</a:t>
            </a:r>
            <a:r>
              <a:rPr lang="en-US" sz="1800" dirty="0"/>
              <a:t>8.500 € HT environ)</a:t>
            </a:r>
            <a:endParaRPr lang="fr-FR" sz="1800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03023" y="2147848"/>
            <a:ext cx="2725258" cy="2958704"/>
          </a:xfrm>
        </p:spPr>
        <p:txBody>
          <a:bodyPr>
            <a:normAutofit/>
          </a:bodyPr>
          <a:lstStyle/>
          <a:p>
            <a:r>
              <a:rPr lang="fr-FR" dirty="0"/>
              <a:t>Un accompagnement personnalisé</a:t>
            </a:r>
          </a:p>
          <a:p>
            <a:endParaRPr lang="fr-FR" dirty="0"/>
          </a:p>
          <a:p>
            <a:pPr lvl="3"/>
            <a:endParaRPr lang="fr-FR" sz="2100" dirty="0"/>
          </a:p>
          <a:p>
            <a:endParaRPr lang="fr-FR" dirty="0"/>
          </a:p>
          <a:p>
            <a:r>
              <a:rPr lang="fr-FR" dirty="0"/>
              <a:t>Une équipe d’experts</a:t>
            </a:r>
          </a:p>
          <a:p>
            <a:endParaRPr lang="fr-FR" dirty="0"/>
          </a:p>
          <a:p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D3EB586-BB7F-4F22-B3DB-1086D5CCFB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20" y="2057400"/>
            <a:ext cx="771525" cy="1028700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32" y="3627200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6529" y="3663085"/>
            <a:ext cx="851862" cy="95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379" y="2057400"/>
            <a:ext cx="107816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856" y="904795"/>
            <a:ext cx="7957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 Projet Pack IA accompagne la PME – ETI </a:t>
            </a:r>
            <a:r>
              <a:rPr lang="fr-FR" sz="24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concrètement</a:t>
            </a:r>
            <a:r>
              <a:rPr lang="fr-FR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jusqu’à la mise en production</a:t>
            </a:r>
            <a:endParaRPr 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6916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PPT_IMT_ParisV2190117">
  <a:themeElements>
    <a:clrScheme name="PPT IMT PARIS">
      <a:dk1>
        <a:sysClr val="windowText" lastClr="000000"/>
      </a:dk1>
      <a:lt1>
        <a:sysClr val="window" lastClr="FFFFFF"/>
      </a:lt1>
      <a:dk2>
        <a:srgbClr val="D9E1E2"/>
      </a:dk2>
      <a:lt2>
        <a:srgbClr val="00B8DE"/>
      </a:lt2>
      <a:accent1>
        <a:srgbClr val="00B8DE"/>
      </a:accent1>
      <a:accent2>
        <a:srgbClr val="D9E1E2"/>
      </a:accent2>
      <a:accent3>
        <a:srgbClr val="0C2340"/>
      </a:accent3>
      <a:accent4>
        <a:srgbClr val="9B9B9B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PPT_IMT_ParisV2190117.potx</Template>
  <TotalTime>2005</TotalTime>
  <Words>604</Words>
  <Application>Microsoft Office PowerPoint</Application>
  <PresentationFormat>Affichage à l'écran (16:9)</PresentationFormat>
  <Paragraphs>204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Avenir Next</vt:lpstr>
      <vt:lpstr>Calibri</vt:lpstr>
      <vt:lpstr>Calibri Light</vt:lpstr>
      <vt:lpstr>Microsoft Sans Serif</vt:lpstr>
      <vt:lpstr>Wingdings</vt:lpstr>
      <vt:lpstr>PPT_IMT_ParisV2190117</vt:lpstr>
      <vt:lpstr>TERALAB DIH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EXAMPLE OF TERALAB SERVICES </vt:lpstr>
      <vt:lpstr>Le projet Pack IA</vt:lpstr>
      <vt:lpstr>Les étapes du projet Pack IA</vt:lpstr>
      <vt:lpstr>Les partenaires du Pack IA</vt:lpstr>
      <vt:lpstr>Plateforme technique TERALAB</vt:lpstr>
    </vt:vector>
  </TitlesOfParts>
  <Manager>IMT</Manager>
  <Company>IMT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IMT</dc:title>
  <dc:subject>IMT</dc:subject>
  <dc:creator>IMT</dc:creator>
  <cp:lastModifiedBy>Frédéric PALLU</cp:lastModifiedBy>
  <cp:revision>188</cp:revision>
  <dcterms:created xsi:type="dcterms:W3CDTF">2015-06-18T13:41:36Z</dcterms:created>
  <dcterms:modified xsi:type="dcterms:W3CDTF">2021-03-15T10:54:00Z</dcterms:modified>
</cp:coreProperties>
</file>