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78" r:id="rId3"/>
    <p:sldId id="345" r:id="rId4"/>
    <p:sldId id="339" r:id="rId5"/>
    <p:sldId id="338" r:id="rId6"/>
    <p:sldId id="340" r:id="rId7"/>
    <p:sldId id="341" r:id="rId8"/>
    <p:sldId id="344" r:id="rId9"/>
    <p:sldId id="260"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de OLLIVIER-CADORET" initials="AO" lastIdx="1" clrIdx="0">
    <p:extLst>
      <p:ext uri="{19B8F6BF-5375-455C-9EA6-DF929625EA0E}">
        <p15:presenceInfo xmlns:p15="http://schemas.microsoft.com/office/powerpoint/2012/main" userId="S-1-5-21-71426310-4164712750-492480070-18694" providerId="AD"/>
      </p:ext>
    </p:extLst>
  </p:cmAuthor>
  <p:cmAuthor id="2" name="Michel MALEK" initials="MM" lastIdx="3" clrIdx="1">
    <p:extLst>
      <p:ext uri="{19B8F6BF-5375-455C-9EA6-DF929625EA0E}">
        <p15:presenceInfo xmlns:p15="http://schemas.microsoft.com/office/powerpoint/2012/main" userId="S-1-5-21-71426310-4164712750-492480070-181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88" autoAdjust="0"/>
    <p:restoredTop sz="94307" autoAdjust="0"/>
  </p:normalViewPr>
  <p:slideViewPr>
    <p:cSldViewPr snapToGrid="0">
      <p:cViewPr varScale="1">
        <p:scale>
          <a:sx n="60" d="100"/>
          <a:sy n="60" d="100"/>
        </p:scale>
        <p:origin x="76" y="328"/>
      </p:cViewPr>
      <p:guideLst/>
    </p:cSldViewPr>
  </p:slideViewPr>
  <p:notesTextViewPr>
    <p:cViewPr>
      <p:scale>
        <a:sx n="1" d="1"/>
        <a:sy n="1" d="1"/>
      </p:scale>
      <p:origin x="0" y="0"/>
    </p:cViewPr>
  </p:notesTextViewPr>
  <p:notesViewPr>
    <p:cSldViewPr snapToGrid="0">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8CCA8E2-EA06-47A6-A9E4-33814719B6A8}" type="datetimeFigureOut">
              <a:rPr lang="fr-FR" smtClean="0"/>
              <a:t>12/11/2020</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1693D3-3255-419B-8989-686A561ABE05}" type="slidenum">
              <a:rPr lang="fr-FR" smtClean="0"/>
              <a:t>‹N°›</a:t>
            </a:fld>
            <a:endParaRPr lang="fr-FR"/>
          </a:p>
        </p:txBody>
      </p:sp>
    </p:spTree>
    <p:extLst>
      <p:ext uri="{BB962C8B-B14F-4D97-AF65-F5344CB8AC3E}">
        <p14:creationId xmlns:p14="http://schemas.microsoft.com/office/powerpoint/2010/main" val="2945102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E80C86-D814-408E-A467-45BBB7B03EC8}" type="datetimeFigureOut">
              <a:rPr lang="fr-FR" smtClean="0"/>
              <a:t>12/11/2020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177E6B-A659-478C-B3F0-FB48DCC04145}" type="slidenum">
              <a:rPr lang="fr-FR" smtClean="0"/>
              <a:t>‹N°›</a:t>
            </a:fld>
            <a:endParaRPr lang="fr-FR"/>
          </a:p>
        </p:txBody>
      </p:sp>
    </p:spTree>
    <p:extLst>
      <p:ext uri="{BB962C8B-B14F-4D97-AF65-F5344CB8AC3E}">
        <p14:creationId xmlns:p14="http://schemas.microsoft.com/office/powerpoint/2010/main" val="4001817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D177E6B-A659-478C-B3F0-FB48DCC04145}" type="slidenum">
              <a:rPr lang="fr-FR" smtClean="0"/>
              <a:t>1</a:t>
            </a:fld>
            <a:endParaRPr lang="fr-FR"/>
          </a:p>
        </p:txBody>
      </p:sp>
    </p:spTree>
    <p:extLst>
      <p:ext uri="{BB962C8B-B14F-4D97-AF65-F5344CB8AC3E}">
        <p14:creationId xmlns:p14="http://schemas.microsoft.com/office/powerpoint/2010/main" val="3409061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D177E6B-A659-478C-B3F0-FB48DCC04145}" type="slidenum">
              <a:rPr lang="fr-FR" smtClean="0"/>
              <a:t>2</a:t>
            </a:fld>
            <a:endParaRPr lang="fr-FR"/>
          </a:p>
        </p:txBody>
      </p:sp>
    </p:spTree>
    <p:extLst>
      <p:ext uri="{BB962C8B-B14F-4D97-AF65-F5344CB8AC3E}">
        <p14:creationId xmlns:p14="http://schemas.microsoft.com/office/powerpoint/2010/main" val="14799499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 Id="rId9"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présentation">
    <p:spTree>
      <p:nvGrpSpPr>
        <p:cNvPr id="1" name=""/>
        <p:cNvGrpSpPr/>
        <p:nvPr/>
      </p:nvGrpSpPr>
      <p:grpSpPr>
        <a:xfrm>
          <a:off x="0" y="0"/>
          <a:ext cx="0" cy="0"/>
          <a:chOff x="0" y="0"/>
          <a:chExt cx="0" cy="0"/>
        </a:xfrm>
      </p:grpSpPr>
      <p:sp>
        <p:nvSpPr>
          <p:cNvPr id="3" name="Rectangle 2"/>
          <p:cNvSpPr/>
          <p:nvPr userDrawn="1"/>
        </p:nvSpPr>
        <p:spPr>
          <a:xfrm>
            <a:off x="-1" y="5975974"/>
            <a:ext cx="2749247" cy="88202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9" name="Espace réservé du numéro de diapositive 1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49F3E30D-2A0A-4F1F-A2C8-FE74F15B263D}" type="slidenum">
              <a:rPr lang="fr-FR" smtClean="0"/>
              <a:pPr/>
              <a:t>‹N°›</a:t>
            </a:fld>
            <a:endParaRPr lang="fr-FR"/>
          </a:p>
        </p:txBody>
      </p:sp>
      <p:sp>
        <p:nvSpPr>
          <p:cNvPr id="10" name="Rectangle 9"/>
          <p:cNvSpPr/>
          <p:nvPr userDrawn="1"/>
        </p:nvSpPr>
        <p:spPr>
          <a:xfrm>
            <a:off x="7114141" y="5952565"/>
            <a:ext cx="5077858" cy="251011"/>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 name="Title 1"/>
          <p:cNvSpPr>
            <a:spLocks noGrp="1"/>
          </p:cNvSpPr>
          <p:nvPr>
            <p:ph type="ctrTitle"/>
          </p:nvPr>
        </p:nvSpPr>
        <p:spPr>
          <a:xfrm>
            <a:off x="1" y="4194153"/>
            <a:ext cx="12191999" cy="1781821"/>
          </a:xfrm>
          <a:solidFill>
            <a:schemeClr val="accent2"/>
          </a:solidFill>
        </p:spPr>
        <p:txBody>
          <a:bodyPr anchor="ctr">
            <a:normAutofit/>
          </a:bodyPr>
          <a:lstStyle>
            <a:lvl1pPr algn="ctr">
              <a:defRPr sz="4800" b="1">
                <a:solidFill>
                  <a:schemeClr val="bg1"/>
                </a:solidFill>
                <a:latin typeface="Tw Cen MT" panose="020B0602020104020603" pitchFamily="34" charset="0"/>
              </a:defRPr>
            </a:lvl1pPr>
          </a:lstStyle>
          <a:p>
            <a:r>
              <a:rPr lang="fr-FR" dirty="0" smtClean="0"/>
              <a:t>Modifiez le style du titre</a:t>
            </a:r>
            <a:endParaRPr lang="en-US" dirty="0"/>
          </a:p>
        </p:txBody>
      </p:sp>
      <p:sp>
        <p:nvSpPr>
          <p:cNvPr id="12" name="Footer Placeholder 4"/>
          <p:cNvSpPr>
            <a:spLocks noGrp="1"/>
          </p:cNvSpPr>
          <p:nvPr>
            <p:ph type="ftr" sz="quarter" idx="11"/>
          </p:nvPr>
        </p:nvSpPr>
        <p:spPr>
          <a:xfrm>
            <a:off x="4352364" y="6356352"/>
            <a:ext cx="4114800" cy="365125"/>
          </a:xfrm>
          <a:prstGeom prst="rect">
            <a:avLst/>
          </a:prstGeom>
        </p:spPr>
        <p:txBody>
          <a:bodyPr/>
          <a:lstStyle/>
          <a:p>
            <a:r>
              <a:rPr lang="fr-FR" smtClean="0"/>
              <a:t>I&amp;R+TES global</a:t>
            </a:r>
            <a:endParaRPr lang="fr-FR" dirty="0"/>
          </a:p>
        </p:txBody>
      </p:sp>
      <p:sp>
        <p:nvSpPr>
          <p:cNvPr id="13" name="Date Placeholder 3"/>
          <p:cNvSpPr>
            <a:spLocks noGrp="1"/>
          </p:cNvSpPr>
          <p:nvPr>
            <p:ph type="dt" sz="half" idx="10"/>
          </p:nvPr>
        </p:nvSpPr>
        <p:spPr>
          <a:xfrm>
            <a:off x="2761130" y="6356352"/>
            <a:ext cx="1349188" cy="365125"/>
          </a:xfrm>
          <a:prstGeom prst="rect">
            <a:avLst/>
          </a:prstGeom>
        </p:spPr>
        <p:txBody>
          <a:bodyPr/>
          <a:lstStyle/>
          <a:p>
            <a:r>
              <a:rPr lang="fr-FR" smtClean="0"/>
              <a:t>janvier 2019</a:t>
            </a:r>
            <a:endParaRPr lang="fr-FR" dirty="0"/>
          </a:p>
        </p:txBody>
      </p:sp>
      <p:pic>
        <p:nvPicPr>
          <p:cNvPr id="16" name="Imag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12191999" cy="4230623"/>
          </a:xfrm>
          <a:prstGeom prst="rect">
            <a:avLst/>
          </a:prstGeom>
        </p:spPr>
      </p:pic>
    </p:spTree>
    <p:extLst>
      <p:ext uri="{BB962C8B-B14F-4D97-AF65-F5344CB8AC3E}">
        <p14:creationId xmlns:p14="http://schemas.microsoft.com/office/powerpoint/2010/main" val="973941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intermédiair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3198265" y="1977964"/>
            <a:ext cx="5795467" cy="1649991"/>
          </a:xfrm>
        </p:spPr>
        <p:txBody>
          <a:bodyPr/>
          <a:lstStyle>
            <a:lvl1pPr algn="ctr">
              <a:defRPr b="0">
                <a:solidFill>
                  <a:schemeClr val="tx1"/>
                </a:solidFill>
              </a:defRPr>
            </a:lvl1pPr>
          </a:lstStyle>
          <a:p>
            <a:r>
              <a:rPr lang="fr-FR" dirty="0" smtClean="0"/>
              <a:t>Insérez un titre de sous-partie</a:t>
            </a:r>
            <a:endParaRPr lang="fr-FR" dirty="0"/>
          </a:p>
        </p:txBody>
      </p:sp>
      <p:sp>
        <p:nvSpPr>
          <p:cNvPr id="7" name="Espace réservé du texte 6"/>
          <p:cNvSpPr>
            <a:spLocks noGrp="1"/>
          </p:cNvSpPr>
          <p:nvPr>
            <p:ph type="body" sz="quarter" idx="12" hasCustomPrompt="1"/>
          </p:nvPr>
        </p:nvSpPr>
        <p:spPr>
          <a:xfrm>
            <a:off x="4904670" y="4369331"/>
            <a:ext cx="2382660" cy="828675"/>
          </a:xfrm>
        </p:spPr>
        <p:txBody>
          <a:bodyPr anchor="ctr"/>
          <a:lstStyle>
            <a:lvl1pPr marL="0" indent="0" algn="ctr">
              <a:buNone/>
              <a:defRPr>
                <a:solidFill>
                  <a:schemeClr val="tx1"/>
                </a:solidFill>
              </a:defRPr>
            </a:lvl1pPr>
          </a:lstStyle>
          <a:p>
            <a:pPr lvl="0"/>
            <a:r>
              <a:rPr lang="fr-FR" dirty="0" smtClean="0"/>
              <a:t>Auteur</a:t>
            </a:r>
            <a:endParaRPr lang="fr-FR" dirty="0"/>
          </a:p>
        </p:txBody>
      </p:sp>
      <p:sp>
        <p:nvSpPr>
          <p:cNvPr id="9" name="Espace réservé du numéro de diapositive 1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49F3E30D-2A0A-4F1F-A2C8-FE74F15B263D}" type="slidenum">
              <a:rPr lang="fr-FR" smtClean="0"/>
              <a:pPr/>
              <a:t>‹N°›</a:t>
            </a:fld>
            <a:endParaRPr lang="fr-FR"/>
          </a:p>
        </p:txBody>
      </p:sp>
      <p:sp>
        <p:nvSpPr>
          <p:cNvPr id="6" name="Rectangle 5"/>
          <p:cNvSpPr/>
          <p:nvPr userDrawn="1"/>
        </p:nvSpPr>
        <p:spPr>
          <a:xfrm>
            <a:off x="8050306" y="5952563"/>
            <a:ext cx="4141693" cy="29583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0" name="Date Placeholder 3"/>
          <p:cNvSpPr>
            <a:spLocks noGrp="1"/>
          </p:cNvSpPr>
          <p:nvPr>
            <p:ph type="dt" sz="half" idx="10"/>
          </p:nvPr>
        </p:nvSpPr>
        <p:spPr>
          <a:xfrm>
            <a:off x="2761130" y="6356352"/>
            <a:ext cx="1349188" cy="365125"/>
          </a:xfrm>
          <a:prstGeom prst="rect">
            <a:avLst/>
          </a:prstGeom>
        </p:spPr>
        <p:txBody>
          <a:bodyPr/>
          <a:lstStyle/>
          <a:p>
            <a:r>
              <a:rPr lang="fr-FR" smtClean="0"/>
              <a:t>janvier 2019</a:t>
            </a:r>
            <a:endParaRPr lang="fr-FR" dirty="0"/>
          </a:p>
        </p:txBody>
      </p:sp>
      <p:sp>
        <p:nvSpPr>
          <p:cNvPr id="11" name="Footer Placeholder 4"/>
          <p:cNvSpPr>
            <a:spLocks noGrp="1"/>
          </p:cNvSpPr>
          <p:nvPr>
            <p:ph type="ftr" sz="quarter" idx="11"/>
          </p:nvPr>
        </p:nvSpPr>
        <p:spPr>
          <a:xfrm>
            <a:off x="4352364" y="6356352"/>
            <a:ext cx="4114800" cy="365125"/>
          </a:xfrm>
          <a:prstGeom prst="rect">
            <a:avLst/>
          </a:prstGeom>
        </p:spPr>
        <p:txBody>
          <a:bodyPr/>
          <a:lstStyle/>
          <a:p>
            <a:r>
              <a:rPr lang="fr-FR" smtClean="0"/>
              <a:t>I&amp;R+TES global</a:t>
            </a:r>
            <a:endParaRPr lang="fr-FR" dirty="0"/>
          </a:p>
        </p:txBody>
      </p:sp>
      <p:pic>
        <p:nvPicPr>
          <p:cNvPr id="3" name="Image 2"/>
          <p:cNvPicPr>
            <a:picLocks noChangeAspect="1"/>
          </p:cNvPicPr>
          <p:nvPr userDrawn="1"/>
        </p:nvPicPr>
        <p:blipFill>
          <a:blip r:embed="rId2"/>
          <a:stretch>
            <a:fillRect/>
          </a:stretch>
        </p:blipFill>
        <p:spPr>
          <a:xfrm>
            <a:off x="3198265" y="3838069"/>
            <a:ext cx="5795467" cy="339483"/>
          </a:xfrm>
          <a:prstGeom prst="rect">
            <a:avLst/>
          </a:prstGeom>
        </p:spPr>
      </p:pic>
    </p:spTree>
    <p:extLst>
      <p:ext uri="{BB962C8B-B14F-4D97-AF65-F5344CB8AC3E}">
        <p14:creationId xmlns:p14="http://schemas.microsoft.com/office/powerpoint/2010/main" val="2198211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le 1"/>
          <p:cNvSpPr>
            <a:spLocks noGrp="1"/>
          </p:cNvSpPr>
          <p:nvPr>
            <p:ph type="ctrTitle"/>
          </p:nvPr>
        </p:nvSpPr>
        <p:spPr>
          <a:xfrm>
            <a:off x="4430698" y="248124"/>
            <a:ext cx="7400365" cy="492105"/>
          </a:xfrm>
        </p:spPr>
        <p:txBody>
          <a:bodyPr anchor="b"/>
          <a:lstStyle>
            <a:lvl1pPr algn="l">
              <a:defRPr sz="2400">
                <a:solidFill>
                  <a:srgbClr val="00B0F0"/>
                </a:solidFill>
              </a:defRPr>
            </a:lvl1pPr>
          </a:lstStyle>
          <a:p>
            <a:r>
              <a:rPr lang="fr-FR" dirty="0" smtClean="0"/>
              <a:t>Modifiez le style du titre</a:t>
            </a:r>
            <a:endParaRPr lang="en-US" dirty="0"/>
          </a:p>
        </p:txBody>
      </p:sp>
      <p:sp>
        <p:nvSpPr>
          <p:cNvPr id="4" name="Date Placeholder 3"/>
          <p:cNvSpPr>
            <a:spLocks noGrp="1"/>
          </p:cNvSpPr>
          <p:nvPr>
            <p:ph type="dt" sz="half" idx="10"/>
          </p:nvPr>
        </p:nvSpPr>
        <p:spPr>
          <a:xfrm>
            <a:off x="2761130" y="6356352"/>
            <a:ext cx="1349188" cy="365125"/>
          </a:xfrm>
          <a:prstGeom prst="rect">
            <a:avLst/>
          </a:prstGeom>
        </p:spPr>
        <p:txBody>
          <a:bodyPr/>
          <a:lstStyle/>
          <a:p>
            <a:r>
              <a:rPr lang="fr-FR" smtClean="0"/>
              <a:t>janvier 2019</a:t>
            </a:r>
            <a:endParaRPr lang="fr-FR" dirty="0"/>
          </a:p>
        </p:txBody>
      </p:sp>
      <p:sp>
        <p:nvSpPr>
          <p:cNvPr id="5" name="Footer Placeholder 4"/>
          <p:cNvSpPr>
            <a:spLocks noGrp="1"/>
          </p:cNvSpPr>
          <p:nvPr>
            <p:ph type="ftr" sz="quarter" idx="11"/>
          </p:nvPr>
        </p:nvSpPr>
        <p:spPr>
          <a:xfrm>
            <a:off x="4352364" y="6356352"/>
            <a:ext cx="4114800" cy="365125"/>
          </a:xfrm>
          <a:prstGeom prst="rect">
            <a:avLst/>
          </a:prstGeom>
        </p:spPr>
        <p:txBody>
          <a:bodyPr/>
          <a:lstStyle/>
          <a:p>
            <a:r>
              <a:rPr lang="fr-FR" smtClean="0"/>
              <a:t>I&amp;R+TES global</a:t>
            </a:r>
            <a:endParaRPr lang="fr-FR" dirty="0"/>
          </a:p>
        </p:txBody>
      </p:sp>
      <p:sp>
        <p:nvSpPr>
          <p:cNvPr id="10" name="Espace réservé du contenu 9"/>
          <p:cNvSpPr>
            <a:spLocks noGrp="1"/>
          </p:cNvSpPr>
          <p:nvPr>
            <p:ph sz="quarter" idx="12"/>
          </p:nvPr>
        </p:nvSpPr>
        <p:spPr>
          <a:xfrm>
            <a:off x="838200" y="973994"/>
            <a:ext cx="10992863" cy="4852040"/>
          </a:xfrm>
          <a:prstGeom prst="rect">
            <a:avLst/>
          </a:prstGeom>
        </p:spPr>
        <p:txBody>
          <a:bodyPr>
            <a:normAutofit/>
          </a:bodyPr>
          <a:lstStyle>
            <a:lvl1pPr marL="457200" indent="-457200">
              <a:buClrTx/>
              <a:buFont typeface="Wingdings" panose="05000000000000000000" pitchFamily="2" charset="2"/>
              <a:buChar char="q"/>
              <a:defRPr sz="2000"/>
            </a:lvl1pPr>
            <a:lvl2pPr marL="685800" indent="-228600">
              <a:buClrTx/>
              <a:buSzPct val="67000"/>
              <a:buFont typeface="Wingdings" panose="05000000000000000000" pitchFamily="2" charset="2"/>
              <a:buChar char="Ø"/>
              <a:defRPr sz="1800"/>
            </a:lvl2pPr>
            <a:lvl3pPr marL="1143000" indent="-228600">
              <a:buClrTx/>
              <a:buSzPct val="67000"/>
              <a:buFont typeface="Wingdings" panose="05000000000000000000" pitchFamily="2" charset="2"/>
              <a:buChar char="v"/>
              <a:defRPr sz="1600"/>
            </a:lvl3pPr>
            <a:lvl4pPr>
              <a:defRPr sz="1400"/>
            </a:lvl4pPr>
            <a:lvl5pPr>
              <a:defRPr sz="14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1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49F3E30D-2A0A-4F1F-A2C8-FE74F15B263D}" type="slidenum">
              <a:rPr lang="fr-FR" smtClean="0"/>
              <a:pPr/>
              <a:t>‹N°›</a:t>
            </a:fld>
            <a:endParaRPr lang="fr-FR"/>
          </a:p>
        </p:txBody>
      </p:sp>
    </p:spTree>
    <p:extLst>
      <p:ext uri="{BB962C8B-B14F-4D97-AF65-F5344CB8AC3E}">
        <p14:creationId xmlns:p14="http://schemas.microsoft.com/office/powerpoint/2010/main" val="27461626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de fin">
    <p:spTree>
      <p:nvGrpSpPr>
        <p:cNvPr id="1" name=""/>
        <p:cNvGrpSpPr/>
        <p:nvPr/>
      </p:nvGrpSpPr>
      <p:grpSpPr>
        <a:xfrm>
          <a:off x="0" y="0"/>
          <a:ext cx="0" cy="0"/>
          <a:chOff x="0" y="0"/>
          <a:chExt cx="0" cy="0"/>
        </a:xfrm>
      </p:grpSpPr>
      <p:sp>
        <p:nvSpPr>
          <p:cNvPr id="6" name="Espace réservé du texte 15"/>
          <p:cNvSpPr>
            <a:spLocks noGrp="1"/>
          </p:cNvSpPr>
          <p:nvPr>
            <p:ph type="body" sz="quarter" idx="12" hasCustomPrompt="1"/>
          </p:nvPr>
        </p:nvSpPr>
        <p:spPr>
          <a:xfrm>
            <a:off x="5110502" y="2602877"/>
            <a:ext cx="1970996" cy="637550"/>
          </a:xfrm>
          <a:prstGeom prst="rect">
            <a:avLst/>
          </a:prstGeom>
        </p:spPr>
        <p:txBody>
          <a:bodyPr anchor="ctr"/>
          <a:lstStyle>
            <a:lvl1pPr marL="0" indent="0" algn="ctr">
              <a:buNone/>
              <a:defRPr/>
            </a:lvl1pPr>
          </a:lstStyle>
          <a:p>
            <a:pPr lvl="0"/>
            <a:r>
              <a:rPr lang="fr-FR" dirty="0" smtClean="0"/>
              <a:t>Auteur</a:t>
            </a:r>
            <a:endParaRPr lang="fr-FR" dirty="0"/>
          </a:p>
        </p:txBody>
      </p:sp>
      <p:pic>
        <p:nvPicPr>
          <p:cNvPr id="9" name="Picture 7" descr="U:\logo\logo_pole-entier.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50658" y="4694671"/>
            <a:ext cx="1641573" cy="301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p:cNvSpPr txBox="1"/>
          <p:nvPr userDrawn="1"/>
        </p:nvSpPr>
        <p:spPr>
          <a:xfrm>
            <a:off x="1995378" y="1573233"/>
            <a:ext cx="8201245" cy="769441"/>
          </a:xfrm>
          <a:prstGeom prst="rect">
            <a:avLst/>
          </a:prstGeom>
          <a:noFill/>
        </p:spPr>
        <p:txBody>
          <a:bodyPr wrap="square" rtlCol="0" anchor="ctr">
            <a:spAutoFit/>
          </a:bodyPr>
          <a:lstStyle/>
          <a:p>
            <a:pPr algn="ctr"/>
            <a:r>
              <a:rPr lang="fr-FR" sz="4400" b="1" dirty="0" smtClean="0">
                <a:latin typeface="Tw Cen MT" panose="020B0602020104020603" pitchFamily="34" charset="0"/>
              </a:rPr>
              <a:t>Merci de votre attention !</a:t>
            </a:r>
            <a:endParaRPr lang="fr-FR" sz="4400" b="1" dirty="0">
              <a:latin typeface="Tw Cen MT" panose="020B0602020104020603" pitchFamily="34" charset="0"/>
            </a:endParaRPr>
          </a:p>
        </p:txBody>
      </p:sp>
      <p:grpSp>
        <p:nvGrpSpPr>
          <p:cNvPr id="18" name="Groupe 17"/>
          <p:cNvGrpSpPr/>
          <p:nvPr userDrawn="1"/>
        </p:nvGrpSpPr>
        <p:grpSpPr>
          <a:xfrm>
            <a:off x="2567505" y="5111724"/>
            <a:ext cx="7007878" cy="530209"/>
            <a:chOff x="1196321" y="5010753"/>
            <a:chExt cx="9761747" cy="530209"/>
          </a:xfrm>
        </p:grpSpPr>
        <p:pic>
          <p:nvPicPr>
            <p:cNvPr id="11" name="Picture 3" descr="U:\logo\Communauté_urbaine_de_Nantes_(logo).svg.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617209" y="5121091"/>
              <a:ext cx="1340859" cy="309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descr="U:\logo\Logo_groupe_2.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022301" y="5010753"/>
              <a:ext cx="1639093" cy="530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U:\logo\logo_lannion_tregor_communaute.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701166" y="5113573"/>
              <a:ext cx="1452234" cy="324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U:\logo\Région_Bretagne_(logo).svg.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96321" y="5022070"/>
              <a:ext cx="687108" cy="507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descr="U:\logo\RVB-PDL_Institutionnel.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006978" y="5075874"/>
              <a:ext cx="1574422" cy="399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0" descr="U:\logo\Rennes_Métropole.svg.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8286547" y="5131739"/>
              <a:ext cx="1182399" cy="28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 16"/>
            <p:cNvPicPr>
              <a:picLocks noChangeAspect="1"/>
            </p:cNvPicPr>
            <p:nvPr userDrawn="1"/>
          </p:nvPicPr>
          <p:blipFill>
            <a:blip r:embed="rId9"/>
            <a:stretch>
              <a:fillRect/>
            </a:stretch>
          </p:blipFill>
          <p:spPr>
            <a:xfrm>
              <a:off x="3633279" y="5086452"/>
              <a:ext cx="1578377" cy="378810"/>
            </a:xfrm>
            <a:prstGeom prst="rect">
              <a:avLst/>
            </a:prstGeom>
          </p:spPr>
        </p:pic>
      </p:grpSp>
      <p:sp>
        <p:nvSpPr>
          <p:cNvPr id="8" name="Rectangle 7"/>
          <p:cNvSpPr/>
          <p:nvPr userDrawn="1"/>
        </p:nvSpPr>
        <p:spPr>
          <a:xfrm>
            <a:off x="448235" y="6544235"/>
            <a:ext cx="2169459" cy="1434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9" name="Espace réservé du numéro de diapositive 1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49F3E30D-2A0A-4F1F-A2C8-FE74F15B263D}" type="slidenum">
              <a:rPr lang="fr-FR" smtClean="0"/>
              <a:pPr/>
              <a:t>‹N°›</a:t>
            </a:fld>
            <a:endParaRPr lang="fr-FR"/>
          </a:p>
        </p:txBody>
      </p:sp>
      <p:sp>
        <p:nvSpPr>
          <p:cNvPr id="22" name="Footer Placeholder 4"/>
          <p:cNvSpPr>
            <a:spLocks noGrp="1"/>
          </p:cNvSpPr>
          <p:nvPr>
            <p:ph type="ftr" sz="quarter" idx="11"/>
          </p:nvPr>
        </p:nvSpPr>
        <p:spPr>
          <a:xfrm>
            <a:off x="4352364" y="6356352"/>
            <a:ext cx="4114800" cy="365125"/>
          </a:xfrm>
          <a:prstGeom prst="rect">
            <a:avLst/>
          </a:prstGeom>
        </p:spPr>
        <p:txBody>
          <a:bodyPr/>
          <a:lstStyle/>
          <a:p>
            <a:endParaRPr lang="fr-FR" dirty="0"/>
          </a:p>
        </p:txBody>
      </p:sp>
      <p:sp>
        <p:nvSpPr>
          <p:cNvPr id="23" name="Date Placeholder 3"/>
          <p:cNvSpPr>
            <a:spLocks noGrp="1"/>
          </p:cNvSpPr>
          <p:nvPr>
            <p:ph type="dt" sz="half" idx="10"/>
          </p:nvPr>
        </p:nvSpPr>
        <p:spPr>
          <a:xfrm>
            <a:off x="2761130" y="6356352"/>
            <a:ext cx="1349188" cy="365125"/>
          </a:xfrm>
          <a:prstGeom prst="rect">
            <a:avLst/>
          </a:prstGeom>
        </p:spPr>
        <p:txBody>
          <a:bodyPr/>
          <a:lstStyle/>
          <a:p>
            <a:r>
              <a:rPr lang="fr-FR" smtClean="0"/>
              <a:t>janvier 2019</a:t>
            </a:r>
            <a:endParaRPr lang="fr-FR" dirty="0"/>
          </a:p>
        </p:txBody>
      </p:sp>
      <p:sp>
        <p:nvSpPr>
          <p:cNvPr id="20" name="ZoneTexte 19">
            <a:extLst>
              <a:ext uri="{FF2B5EF4-FFF2-40B4-BE49-F238E27FC236}">
                <a16:creationId xmlns="" xmlns:a16="http://schemas.microsoft.com/office/drawing/2014/main" id="{FFF92220-62DE-6A4E-BF71-37E92325B2FE}"/>
              </a:ext>
            </a:extLst>
          </p:cNvPr>
          <p:cNvSpPr txBox="1"/>
          <p:nvPr userDrawn="1"/>
        </p:nvSpPr>
        <p:spPr>
          <a:xfrm>
            <a:off x="81280" y="6471920"/>
            <a:ext cx="2895600" cy="261610"/>
          </a:xfrm>
          <a:prstGeom prst="rect">
            <a:avLst/>
          </a:prstGeom>
          <a:noFill/>
        </p:spPr>
        <p:txBody>
          <a:bodyPr wrap="square" rtlCol="0">
            <a:spAutoFit/>
          </a:bodyPr>
          <a:lstStyle/>
          <a:p>
            <a:pPr algn="ctr"/>
            <a:r>
              <a:rPr lang="fr-FR" sz="1050" dirty="0">
                <a:solidFill>
                  <a:schemeClr val="bg1"/>
                </a:solidFill>
                <a:latin typeface="Arial" panose="020B0604020202020204" pitchFamily="34" charset="0"/>
                <a:cs typeface="Arial" panose="020B0604020202020204" pitchFamily="34" charset="0"/>
              </a:rPr>
              <a:t>Leader numérique du Grand-Ouest</a:t>
            </a:r>
          </a:p>
        </p:txBody>
      </p:sp>
    </p:spTree>
    <p:extLst>
      <p:ext uri="{BB962C8B-B14F-4D97-AF65-F5344CB8AC3E}">
        <p14:creationId xmlns:p14="http://schemas.microsoft.com/office/powerpoint/2010/main" val="3164533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BE1FC543-1BCE-E24D-B2C4-2CE8153CD32C}"/>
              </a:ext>
            </a:extLst>
          </p:cNvPr>
          <p:cNvSpPr/>
          <p:nvPr userDrawn="1"/>
        </p:nvSpPr>
        <p:spPr>
          <a:xfrm>
            <a:off x="19664" y="5952215"/>
            <a:ext cx="12192000" cy="9341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pic>
        <p:nvPicPr>
          <p:cNvPr id="13" name="Image 12">
            <a:extLst>
              <a:ext uri="{FF2B5EF4-FFF2-40B4-BE49-F238E27FC236}">
                <a16:creationId xmlns="" xmlns:a16="http://schemas.microsoft.com/office/drawing/2014/main" id="{CC15D454-1A28-8C41-AD4B-4EBA22D6EF47}"/>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81280" y="5720080"/>
            <a:ext cx="1493997" cy="1052075"/>
          </a:xfrm>
          <a:prstGeom prst="rect">
            <a:avLst/>
          </a:prstGeom>
        </p:spPr>
      </p:pic>
      <p:sp>
        <p:nvSpPr>
          <p:cNvPr id="14" name="ZoneTexte 13">
            <a:extLst>
              <a:ext uri="{FF2B5EF4-FFF2-40B4-BE49-F238E27FC236}">
                <a16:creationId xmlns="" xmlns:a16="http://schemas.microsoft.com/office/drawing/2014/main" id="{FFF92220-62DE-6A4E-BF71-37E92325B2FE}"/>
              </a:ext>
            </a:extLst>
          </p:cNvPr>
          <p:cNvSpPr txBox="1"/>
          <p:nvPr userDrawn="1"/>
        </p:nvSpPr>
        <p:spPr>
          <a:xfrm>
            <a:off x="81280" y="6471920"/>
            <a:ext cx="2895600" cy="261610"/>
          </a:xfrm>
          <a:prstGeom prst="rect">
            <a:avLst/>
          </a:prstGeom>
          <a:noFill/>
        </p:spPr>
        <p:txBody>
          <a:bodyPr wrap="square" rtlCol="0">
            <a:spAutoFit/>
          </a:bodyPr>
          <a:lstStyle/>
          <a:p>
            <a:pPr algn="ctr"/>
            <a:r>
              <a:rPr lang="fr-FR" sz="1050" dirty="0">
                <a:solidFill>
                  <a:schemeClr val="bg1"/>
                </a:solidFill>
                <a:latin typeface="Arial" panose="020B0604020202020204" pitchFamily="34" charset="0"/>
                <a:cs typeface="Arial" panose="020B0604020202020204" pitchFamily="34" charset="0"/>
              </a:rPr>
              <a:t>Leader numérique du Grand-Ouest</a:t>
            </a:r>
          </a:p>
        </p:txBody>
      </p:sp>
      <p:sp>
        <p:nvSpPr>
          <p:cNvPr id="16" name="ZoneTexte 15">
            <a:extLst>
              <a:ext uri="{FF2B5EF4-FFF2-40B4-BE49-F238E27FC236}">
                <a16:creationId xmlns="" xmlns:a16="http://schemas.microsoft.com/office/drawing/2014/main" id="{0C0823D9-B014-1F49-9832-06C76AB70B9E}"/>
              </a:ext>
            </a:extLst>
          </p:cNvPr>
          <p:cNvSpPr txBox="1"/>
          <p:nvPr userDrawn="1"/>
        </p:nvSpPr>
        <p:spPr>
          <a:xfrm>
            <a:off x="1353782" y="6061442"/>
            <a:ext cx="333746" cy="400110"/>
          </a:xfrm>
          <a:prstGeom prst="rect">
            <a:avLst/>
          </a:prstGeom>
          <a:noFill/>
        </p:spPr>
        <p:txBody>
          <a:bodyPr wrap="none" rtlCol="0">
            <a:spAutoFit/>
          </a:bodyPr>
          <a:lstStyle/>
          <a:p>
            <a:r>
              <a:rPr lang="fr-FR" sz="2000" b="1" dirty="0">
                <a:solidFill>
                  <a:schemeClr val="bg1"/>
                </a:solidFill>
                <a:latin typeface="Arial" panose="020B0604020202020204" pitchFamily="34" charset="0"/>
                <a:cs typeface="Arial" panose="020B0604020202020204" pitchFamily="34" charset="0"/>
              </a:rPr>
              <a:t>+</a:t>
            </a:r>
          </a:p>
        </p:txBody>
      </p:sp>
      <p:pic>
        <p:nvPicPr>
          <p:cNvPr id="17" name="Image 16">
            <a:extLst>
              <a:ext uri="{FF2B5EF4-FFF2-40B4-BE49-F238E27FC236}">
                <a16:creationId xmlns="" xmlns:a16="http://schemas.microsoft.com/office/drawing/2014/main" id="{6A29578F-00F7-9643-9DD8-39B20FC008EC}"/>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612104" y="5958520"/>
            <a:ext cx="1092800" cy="496728"/>
          </a:xfrm>
          <a:prstGeom prst="rect">
            <a:avLst/>
          </a:prstGeom>
        </p:spPr>
      </p:pic>
      <p:sp>
        <p:nvSpPr>
          <p:cNvPr id="2" name="Title Placeholder 1"/>
          <p:cNvSpPr>
            <a:spLocks noGrp="1"/>
          </p:cNvSpPr>
          <p:nvPr>
            <p:ph type="title"/>
          </p:nvPr>
        </p:nvSpPr>
        <p:spPr>
          <a:xfrm>
            <a:off x="4553607" y="105150"/>
            <a:ext cx="7199586" cy="1325563"/>
          </a:xfrm>
          <a:prstGeom prst="rect">
            <a:avLst/>
          </a:prstGeom>
        </p:spPr>
        <p:txBody>
          <a:bodyPr vert="horz" lIns="91440" tIns="45720" rIns="91440" bIns="45720" rtlCol="0" anchor="ctr">
            <a:normAutofit/>
          </a:bodyPr>
          <a:lstStyle/>
          <a:p>
            <a:r>
              <a:rPr lang="fr-FR" dirty="0" smtClean="0"/>
              <a:t>Modifiez le style du titre</a:t>
            </a:r>
            <a:endParaRPr lang="en-US" dirty="0"/>
          </a:p>
        </p:txBody>
      </p:sp>
      <p:sp>
        <p:nvSpPr>
          <p:cNvPr id="3" name="Text Placeholder 2"/>
          <p:cNvSpPr>
            <a:spLocks noGrp="1"/>
          </p:cNvSpPr>
          <p:nvPr>
            <p:ph type="body" idx="1"/>
          </p:nvPr>
        </p:nvSpPr>
        <p:spPr>
          <a:xfrm>
            <a:off x="627530" y="1568557"/>
            <a:ext cx="11125664" cy="4351338"/>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15" name="Espace réservé du numéro de diapositive 1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49F3E30D-2A0A-4F1F-A2C8-FE74F15B263D}" type="slidenum">
              <a:rPr lang="fr-FR" smtClean="0"/>
              <a:pPr/>
              <a:t>‹N°›</a:t>
            </a:fld>
            <a:endParaRPr lang="fr-FR"/>
          </a:p>
        </p:txBody>
      </p:sp>
      <p:pic>
        <p:nvPicPr>
          <p:cNvPr id="8" name="Image 7"/>
          <p:cNvPicPr>
            <a:picLocks noChangeAspect="1"/>
          </p:cNvPicPr>
          <p:nvPr userDrawn="1"/>
        </p:nvPicPr>
        <p:blipFill>
          <a:blip r:embed="rId8"/>
          <a:stretch>
            <a:fillRect/>
          </a:stretch>
        </p:blipFill>
        <p:spPr>
          <a:xfrm>
            <a:off x="8118908" y="5961180"/>
            <a:ext cx="4084752" cy="239274"/>
          </a:xfrm>
          <a:prstGeom prst="rect">
            <a:avLst/>
          </a:prstGeom>
        </p:spPr>
      </p:pic>
    </p:spTree>
    <p:extLst>
      <p:ext uri="{BB962C8B-B14F-4D97-AF65-F5344CB8AC3E}">
        <p14:creationId xmlns:p14="http://schemas.microsoft.com/office/powerpoint/2010/main" val="4169690279"/>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68" r:id="rId3"/>
    <p:sldLayoutId id="2147483666" r:id="rId4"/>
  </p:sldLayoutIdLst>
  <p:hf hdr="0"/>
  <p:txStyles>
    <p:titleStyle>
      <a:lvl1pPr algn="ctr" defTabSz="914400" rtl="0" eaLnBrk="1" latinLnBrk="0" hangingPunct="1">
        <a:lnSpc>
          <a:spcPct val="90000"/>
        </a:lnSpc>
        <a:spcBef>
          <a:spcPct val="0"/>
        </a:spcBef>
        <a:buNone/>
        <a:defRPr sz="4400" b="1" kern="1200">
          <a:solidFill>
            <a:schemeClr val="tx1"/>
          </a:solidFill>
          <a:latin typeface="Tw Cen MT" panose="020B0602020104020603" pitchFamily="34" charset="0"/>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q"/>
        <a:defRPr sz="2800" kern="1200">
          <a:solidFill>
            <a:schemeClr val="tx1"/>
          </a:solidFill>
          <a:latin typeface="Tw Cen MT" panose="020B0602020104020603" pitchFamily="34" charset="0"/>
          <a:ea typeface="+mn-ea"/>
          <a:cs typeface="+mn-cs"/>
        </a:defRPr>
      </a:lvl1pPr>
      <a:lvl2pPr marL="685800" indent="-228600" algn="l" defTabSz="914400" rtl="0" eaLnBrk="1" latinLnBrk="0" hangingPunct="1">
        <a:lnSpc>
          <a:spcPct val="90000"/>
        </a:lnSpc>
        <a:spcBef>
          <a:spcPts val="500"/>
        </a:spcBef>
        <a:buSzPct val="67000"/>
        <a:buFont typeface="Wingdings" panose="05000000000000000000" pitchFamily="2" charset="2"/>
        <a:buChar char="Ø"/>
        <a:defRPr sz="2400" kern="1200">
          <a:solidFill>
            <a:schemeClr val="tx1"/>
          </a:solidFill>
          <a:latin typeface="Tw Cen MT" panose="020B0602020104020603" pitchFamily="34" charset="0"/>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v"/>
        <a:defRPr sz="2000" kern="1200">
          <a:solidFill>
            <a:schemeClr val="tx1"/>
          </a:solidFill>
          <a:latin typeface="Tw Cen MT" panose="020B0602020104020603" pitchFamily="34" charset="0"/>
          <a:ea typeface="+mn-ea"/>
          <a:cs typeface="+mn-cs"/>
        </a:defRPr>
      </a:lvl3pPr>
      <a:lvl4pPr marL="1600200" indent="-228600" algn="l" defTabSz="914400" rtl="0" eaLnBrk="1" latinLnBrk="0" hangingPunct="1">
        <a:lnSpc>
          <a:spcPct val="90000"/>
        </a:lnSpc>
        <a:spcBef>
          <a:spcPts val="500"/>
        </a:spcBef>
        <a:buSzPct val="67000"/>
        <a:buFont typeface="Courier New" panose="02070309020205020404" pitchFamily="49" charset="0"/>
        <a:buChar char="o"/>
        <a:defRPr sz="1800" kern="1200">
          <a:solidFill>
            <a:schemeClr val="tx1"/>
          </a:solidFill>
          <a:latin typeface="Tw Cen MT" panose="020B0602020104020603" pitchFamily="34" charset="0"/>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Tw Cen MT" panose="020B06020201040206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16.emf"/><Relationship Id="rId4" Type="http://schemas.openxmlformats.org/officeDocument/2006/relationships/package" Target="../embeddings/Feuille_de_calcul_Microsoft_Excel1.xlsx"/></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49F3E30D-2A0A-4F1F-A2C8-FE74F15B263D}" type="slidenum">
              <a:rPr lang="fr-FR" smtClean="0"/>
              <a:pPr/>
              <a:t>1</a:t>
            </a:fld>
            <a:endParaRPr lang="fr-FR"/>
          </a:p>
        </p:txBody>
      </p:sp>
      <p:sp>
        <p:nvSpPr>
          <p:cNvPr id="3" name="Titre 2"/>
          <p:cNvSpPr>
            <a:spLocks noGrp="1"/>
          </p:cNvSpPr>
          <p:nvPr>
            <p:ph type="ctrTitle"/>
          </p:nvPr>
        </p:nvSpPr>
        <p:spPr/>
        <p:txBody>
          <a:bodyPr/>
          <a:lstStyle/>
          <a:p>
            <a:r>
              <a:rPr lang="fr-FR" dirty="0" smtClean="0"/>
              <a:t>Images et Réseaux : Feuille de route Intelligence et data (</a:t>
            </a:r>
            <a:r>
              <a:rPr lang="fr-FR" dirty="0" err="1" smtClean="0"/>
              <a:t>Draft</a:t>
            </a:r>
            <a:r>
              <a:rPr lang="fr-FR" dirty="0" smtClean="0"/>
              <a:t>)</a:t>
            </a:r>
            <a:endParaRPr lang="fr-FR" dirty="0"/>
          </a:p>
        </p:txBody>
      </p:sp>
      <p:sp>
        <p:nvSpPr>
          <p:cNvPr id="4" name="Espace réservé du pied de page 3"/>
          <p:cNvSpPr>
            <a:spLocks noGrp="1"/>
          </p:cNvSpPr>
          <p:nvPr>
            <p:ph type="ftr" sz="quarter" idx="11"/>
          </p:nvPr>
        </p:nvSpPr>
        <p:spPr/>
        <p:txBody>
          <a:bodyPr/>
          <a:lstStyle/>
          <a:p>
            <a:r>
              <a:rPr lang="fr-FR" smtClean="0"/>
              <a:t>I&amp;R+TES global</a:t>
            </a:r>
            <a:endParaRPr lang="fr-FR" dirty="0"/>
          </a:p>
        </p:txBody>
      </p:sp>
    </p:spTree>
    <p:extLst>
      <p:ext uri="{BB962C8B-B14F-4D97-AF65-F5344CB8AC3E}">
        <p14:creationId xmlns:p14="http://schemas.microsoft.com/office/powerpoint/2010/main" val="3611603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ctrTitle"/>
          </p:nvPr>
        </p:nvSpPr>
        <p:spPr/>
        <p:txBody>
          <a:bodyPr>
            <a:normAutofit/>
          </a:bodyPr>
          <a:lstStyle/>
          <a:p>
            <a:r>
              <a:rPr lang="fr-FR" dirty="0" smtClean="0">
                <a:solidFill>
                  <a:srgbClr val="FF0000"/>
                </a:solidFill>
              </a:rPr>
              <a:t>Préambule</a:t>
            </a:r>
            <a:endParaRPr lang="fr-FR" dirty="0">
              <a:solidFill>
                <a:srgbClr val="FF0000"/>
              </a:solidFill>
            </a:endParaRPr>
          </a:p>
        </p:txBody>
      </p:sp>
      <p:sp>
        <p:nvSpPr>
          <p:cNvPr id="9" name="Espace réservé du contenu 8"/>
          <p:cNvSpPr>
            <a:spLocks noGrp="1"/>
          </p:cNvSpPr>
          <p:nvPr>
            <p:ph sz="quarter" idx="12"/>
          </p:nvPr>
        </p:nvSpPr>
        <p:spPr>
          <a:xfrm>
            <a:off x="838200" y="1690577"/>
            <a:ext cx="10992863" cy="1520456"/>
          </a:xfrm>
          <a:solidFill>
            <a:schemeClr val="accent1">
              <a:lumMod val="20000"/>
              <a:lumOff val="80000"/>
            </a:schemeClr>
          </a:solidFill>
        </p:spPr>
        <p:txBody>
          <a:bodyPr>
            <a:normAutofit fontScale="92500" lnSpcReduction="20000"/>
          </a:bodyPr>
          <a:lstStyle/>
          <a:p>
            <a:pPr>
              <a:buFont typeface="Wingdings" panose="05000000000000000000" pitchFamily="2" charset="2"/>
              <a:buChar char="ü"/>
            </a:pPr>
            <a:r>
              <a:rPr lang="fr-FR" dirty="0" smtClean="0">
                <a:solidFill>
                  <a:srgbClr val="FF0000"/>
                </a:solidFill>
              </a:rPr>
              <a:t>Les information de cette présentation sont issues de la feuille de route Images et Réseaux IA et Data</a:t>
            </a:r>
          </a:p>
          <a:p>
            <a:pPr>
              <a:buFont typeface="Wingdings" panose="05000000000000000000" pitchFamily="2" charset="2"/>
              <a:buChar char="ü"/>
            </a:pPr>
            <a:r>
              <a:rPr lang="fr-FR" dirty="0" smtClean="0">
                <a:solidFill>
                  <a:srgbClr val="FF0000"/>
                </a:solidFill>
              </a:rPr>
              <a:t>Cette FDR n’a pas encore été approuvée par les instances du pôle</a:t>
            </a:r>
          </a:p>
          <a:p>
            <a:pPr>
              <a:buFont typeface="Wingdings" panose="05000000000000000000" pitchFamily="2" charset="2"/>
              <a:buChar char="ü"/>
            </a:pPr>
            <a:r>
              <a:rPr lang="fr-FR" dirty="0" smtClean="0">
                <a:solidFill>
                  <a:srgbClr val="FF0000"/>
                </a:solidFill>
              </a:rPr>
              <a:t>Par conséquent, les infos sont à l’usage exclusif de ce groupe dans le cadre de sa réflexion sur a mise en place du DIH DIVA</a:t>
            </a:r>
          </a:p>
          <a:p>
            <a:pPr>
              <a:buFont typeface="Wingdings" panose="05000000000000000000" pitchFamily="2" charset="2"/>
              <a:buChar char="ü"/>
            </a:pPr>
            <a:r>
              <a:rPr lang="fr-FR" dirty="0" smtClean="0">
                <a:solidFill>
                  <a:srgbClr val="FF0000"/>
                </a:solidFill>
              </a:rPr>
              <a:t>Date prévisionnelle d’approbation de la FDR : Décembre 2020</a:t>
            </a:r>
            <a:endParaRPr lang="fr-FR" dirty="0">
              <a:solidFill>
                <a:srgbClr val="FF0000"/>
              </a:solidFill>
            </a:endParaRPr>
          </a:p>
        </p:txBody>
      </p:sp>
    </p:spTree>
    <p:extLst>
      <p:ext uri="{BB962C8B-B14F-4D97-AF65-F5344CB8AC3E}">
        <p14:creationId xmlns:p14="http://schemas.microsoft.com/office/powerpoint/2010/main" val="1897836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Objectif de la feuille de route Images et Réseaux</a:t>
            </a:r>
            <a:endParaRPr lang="fr-FR" dirty="0"/>
          </a:p>
        </p:txBody>
      </p:sp>
      <p:sp>
        <p:nvSpPr>
          <p:cNvPr id="3" name="Espace réservé de la date 2"/>
          <p:cNvSpPr>
            <a:spLocks noGrp="1"/>
          </p:cNvSpPr>
          <p:nvPr>
            <p:ph type="dt" sz="half" idx="10"/>
          </p:nvPr>
        </p:nvSpPr>
        <p:spPr/>
        <p:txBody>
          <a:bodyPr/>
          <a:lstStyle/>
          <a:p>
            <a:r>
              <a:rPr lang="fr-FR" smtClean="0"/>
              <a:t>janvier 2019</a:t>
            </a:r>
            <a:endParaRPr lang="fr-FR" dirty="0"/>
          </a:p>
        </p:txBody>
      </p:sp>
      <p:sp>
        <p:nvSpPr>
          <p:cNvPr id="4" name="Espace réservé du pied de page 3"/>
          <p:cNvSpPr>
            <a:spLocks noGrp="1"/>
          </p:cNvSpPr>
          <p:nvPr>
            <p:ph type="ftr" sz="quarter" idx="11"/>
          </p:nvPr>
        </p:nvSpPr>
        <p:spPr/>
        <p:txBody>
          <a:bodyPr/>
          <a:lstStyle/>
          <a:p>
            <a:r>
              <a:rPr lang="fr-FR" smtClean="0"/>
              <a:t>I&amp;R+TES global</a:t>
            </a:r>
            <a:endParaRPr lang="fr-FR" dirty="0"/>
          </a:p>
        </p:txBody>
      </p:sp>
      <p:sp>
        <p:nvSpPr>
          <p:cNvPr id="5" name="Espace réservé du contenu 4"/>
          <p:cNvSpPr>
            <a:spLocks noGrp="1"/>
          </p:cNvSpPr>
          <p:nvPr>
            <p:ph sz="quarter" idx="12"/>
          </p:nvPr>
        </p:nvSpPr>
        <p:spPr/>
        <p:txBody>
          <a:bodyPr/>
          <a:lstStyle/>
          <a:p>
            <a:pPr lvl="0"/>
            <a:r>
              <a:rPr lang="fr-FR" dirty="0" smtClean="0"/>
              <a:t>Adresser </a:t>
            </a:r>
            <a:r>
              <a:rPr lang="fr-FR" dirty="0"/>
              <a:t>le sujet technique prometteur qu’est l’Intelligence Artificielle, démystifier cette technologie et inspirer le développement, intégration et usage par les entreprises et académiques.</a:t>
            </a:r>
          </a:p>
          <a:p>
            <a:pPr lvl="0" fontAlgn="auto"/>
            <a:r>
              <a:rPr lang="fr-FR" dirty="0"/>
              <a:t>Etablir une liste de verrous à adresser par les acteurs du pôle, en fonction des compétences présentes sur notre territoire (Pays de la Loire et Bretagne). Cette liste est un moyen d’animer le Domaine Technologique (DT) et d’aider à susciter des projets qui permettent de lever ces verrous. </a:t>
            </a:r>
          </a:p>
          <a:p>
            <a:pPr lvl="0" fontAlgn="auto"/>
            <a:r>
              <a:rPr lang="fr-FR" dirty="0"/>
              <a:t>Permettre, via la levée des verrous, d’adresser le besoin du marché et les besoins de transformation des entreprises de la région et de l’amélioration de leur performance et de leur compétitivité. </a:t>
            </a:r>
          </a:p>
          <a:p>
            <a:pPr lvl="0" fontAlgn="auto"/>
            <a:r>
              <a:rPr lang="fr-FR" dirty="0"/>
              <a:t>Mettre en avant le gain de temps dans la conception grâce aux outils de l’intelligence artificielle et dans la création de produits et services à plus forte valeurs ajoutée grâce à la collecte et à l’analyse des données d’utilisation.</a:t>
            </a:r>
          </a:p>
          <a:p>
            <a:pPr lvl="0" fontAlgn="auto"/>
            <a:r>
              <a:rPr lang="fr-FR" dirty="0"/>
              <a:t>Inciter et stimuler le montage de projets de recherche et développement collaboratifs comprenant les technologies liées aux BD et aux IA sur le territoire du pôle et au-delà, sur la France et dans l’Europe</a:t>
            </a:r>
            <a:r>
              <a:rPr lang="fr-FR" dirty="0" smtClean="0"/>
              <a:t>.</a:t>
            </a:r>
            <a:endParaRPr lang="fr-FR" dirty="0"/>
          </a:p>
        </p:txBody>
      </p:sp>
      <p:sp>
        <p:nvSpPr>
          <p:cNvPr id="6" name="Espace réservé du numéro de diapositive 5"/>
          <p:cNvSpPr>
            <a:spLocks noGrp="1"/>
          </p:cNvSpPr>
          <p:nvPr>
            <p:ph type="sldNum" sz="quarter" idx="4"/>
          </p:nvPr>
        </p:nvSpPr>
        <p:spPr/>
        <p:txBody>
          <a:bodyPr/>
          <a:lstStyle/>
          <a:p>
            <a:fld id="{49F3E30D-2A0A-4F1F-A2C8-FE74F15B263D}" type="slidenum">
              <a:rPr lang="fr-FR" smtClean="0"/>
              <a:pPr/>
              <a:t>3</a:t>
            </a:fld>
            <a:endParaRPr lang="fr-FR"/>
          </a:p>
        </p:txBody>
      </p:sp>
    </p:spTree>
    <p:extLst>
      <p:ext uri="{BB962C8B-B14F-4D97-AF65-F5344CB8AC3E}">
        <p14:creationId xmlns:p14="http://schemas.microsoft.com/office/powerpoint/2010/main" val="3001432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474241" y="46795"/>
            <a:ext cx="7400365" cy="492105"/>
          </a:xfrm>
        </p:spPr>
        <p:txBody>
          <a:bodyPr/>
          <a:lstStyle/>
          <a:p>
            <a:r>
              <a:rPr lang="fr-FR" dirty="0" smtClean="0"/>
              <a:t>IA / Data : chaîne de valeur</a:t>
            </a:r>
            <a:endParaRPr lang="fr-FR" dirty="0"/>
          </a:p>
        </p:txBody>
      </p:sp>
      <p:sp>
        <p:nvSpPr>
          <p:cNvPr id="3" name="Espace réservé de la date 2"/>
          <p:cNvSpPr>
            <a:spLocks noGrp="1"/>
          </p:cNvSpPr>
          <p:nvPr>
            <p:ph type="dt" sz="half" idx="10"/>
          </p:nvPr>
        </p:nvSpPr>
        <p:spPr/>
        <p:txBody>
          <a:bodyPr/>
          <a:lstStyle/>
          <a:p>
            <a:r>
              <a:rPr lang="fr-FR" smtClean="0"/>
              <a:t>janvier 2019</a:t>
            </a:r>
            <a:endParaRPr lang="fr-FR" dirty="0"/>
          </a:p>
        </p:txBody>
      </p:sp>
      <p:sp>
        <p:nvSpPr>
          <p:cNvPr id="4" name="Espace réservé du pied de page 3"/>
          <p:cNvSpPr>
            <a:spLocks noGrp="1"/>
          </p:cNvSpPr>
          <p:nvPr>
            <p:ph type="ftr" sz="quarter" idx="11"/>
          </p:nvPr>
        </p:nvSpPr>
        <p:spPr/>
        <p:txBody>
          <a:bodyPr/>
          <a:lstStyle/>
          <a:p>
            <a:r>
              <a:rPr lang="fr-FR" smtClean="0"/>
              <a:t>I&amp;R+TES global</a:t>
            </a:r>
            <a:endParaRPr lang="fr-FR" dirty="0"/>
          </a:p>
        </p:txBody>
      </p:sp>
      <p:sp>
        <p:nvSpPr>
          <p:cNvPr id="6" name="Espace réservé du numéro de diapositive 5"/>
          <p:cNvSpPr>
            <a:spLocks noGrp="1"/>
          </p:cNvSpPr>
          <p:nvPr>
            <p:ph type="sldNum" sz="quarter" idx="4"/>
          </p:nvPr>
        </p:nvSpPr>
        <p:spPr/>
        <p:txBody>
          <a:bodyPr/>
          <a:lstStyle/>
          <a:p>
            <a:fld id="{49F3E30D-2A0A-4F1F-A2C8-FE74F15B263D}" type="slidenum">
              <a:rPr lang="fr-FR" smtClean="0"/>
              <a:pPr/>
              <a:t>4</a:t>
            </a:fld>
            <a:endParaRPr lang="fr-FR"/>
          </a:p>
        </p:txBody>
      </p:sp>
      <p:pic>
        <p:nvPicPr>
          <p:cNvPr id="7" name="Image 6"/>
          <p:cNvPicPr/>
          <p:nvPr/>
        </p:nvPicPr>
        <p:blipFill rotWithShape="1">
          <a:blip r:embed="rId2">
            <a:extLst>
              <a:ext uri="{28A0092B-C50C-407E-A947-70E740481C1C}">
                <a14:useLocalDpi xmlns:a14="http://schemas.microsoft.com/office/drawing/2010/main" val="0"/>
              </a:ext>
            </a:extLst>
          </a:blip>
          <a:srcRect l="-1" t="821" r="211"/>
          <a:stretch/>
        </p:blipFill>
        <p:spPr>
          <a:xfrm>
            <a:off x="0" y="661914"/>
            <a:ext cx="6061166" cy="3455761"/>
          </a:xfrm>
          <a:prstGeom prst="rect">
            <a:avLst/>
          </a:prstGeom>
        </p:spPr>
      </p:pic>
      <p:pic>
        <p:nvPicPr>
          <p:cNvPr id="8" name="Image 7"/>
          <p:cNvPicPr/>
          <p:nvPr/>
        </p:nvPicPr>
        <p:blipFill>
          <a:blip r:embed="rId3">
            <a:extLst>
              <a:ext uri="{28A0092B-C50C-407E-A947-70E740481C1C}">
                <a14:useLocalDpi xmlns:a14="http://schemas.microsoft.com/office/drawing/2010/main" val="0"/>
              </a:ext>
            </a:extLst>
          </a:blip>
          <a:stretch>
            <a:fillRect/>
          </a:stretch>
        </p:blipFill>
        <p:spPr>
          <a:xfrm>
            <a:off x="6159135" y="661914"/>
            <a:ext cx="6011349" cy="3543591"/>
          </a:xfrm>
          <a:prstGeom prst="rect">
            <a:avLst/>
          </a:prstGeom>
          <a:solidFill>
            <a:schemeClr val="bg1">
              <a:lumMod val="95000"/>
            </a:schemeClr>
          </a:solidFill>
        </p:spPr>
      </p:pic>
      <p:sp>
        <p:nvSpPr>
          <p:cNvPr id="9" name="Rectangle 8"/>
          <p:cNvSpPr/>
          <p:nvPr/>
        </p:nvSpPr>
        <p:spPr>
          <a:xfrm>
            <a:off x="63137" y="4631320"/>
            <a:ext cx="6096000" cy="646331"/>
          </a:xfrm>
          <a:prstGeom prst="rect">
            <a:avLst/>
          </a:prstGeom>
          <a:solidFill>
            <a:schemeClr val="bg1">
              <a:lumMod val="95000"/>
            </a:schemeClr>
          </a:solidFill>
        </p:spPr>
        <p:txBody>
          <a:bodyPr wrap="square">
            <a:spAutoFit/>
          </a:bodyPr>
          <a:lstStyle/>
          <a:p>
            <a:r>
              <a:rPr lang="en-US" kern="150" dirty="0">
                <a:latin typeface="Liberation Serif"/>
                <a:ea typeface="SimSun" panose="02010600030101010101" pitchFamily="2" charset="-122"/>
                <a:cs typeface="Mangal" panose="02040503050203030202" pitchFamily="18" charset="0"/>
              </a:rPr>
              <a:t>A = Computer science, B= IA, C = Machine learning, D = deep learning, E = data science</a:t>
            </a:r>
            <a:endParaRPr lang="fr-FR" dirty="0"/>
          </a:p>
        </p:txBody>
      </p:sp>
      <p:pic>
        <p:nvPicPr>
          <p:cNvPr id="10" name="Image 9"/>
          <p:cNvPicPr/>
          <p:nvPr/>
        </p:nvPicPr>
        <p:blipFill>
          <a:blip r:embed="rId4">
            <a:extLst>
              <a:ext uri="{28A0092B-C50C-407E-A947-70E740481C1C}">
                <a14:useLocalDpi xmlns:a14="http://schemas.microsoft.com/office/drawing/2010/main" val="0"/>
              </a:ext>
            </a:extLst>
          </a:blip>
          <a:stretch>
            <a:fillRect/>
          </a:stretch>
        </p:blipFill>
        <p:spPr>
          <a:xfrm>
            <a:off x="6254832" y="4117675"/>
            <a:ext cx="2514601" cy="1812862"/>
          </a:xfrm>
          <a:prstGeom prst="rect">
            <a:avLst/>
          </a:prstGeom>
        </p:spPr>
      </p:pic>
    </p:spTree>
    <p:extLst>
      <p:ext uri="{BB962C8B-B14F-4D97-AF65-F5344CB8AC3E}">
        <p14:creationId xmlns:p14="http://schemas.microsoft.com/office/powerpoint/2010/main" val="918386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Enjeu de l’IA</a:t>
            </a:r>
            <a:endParaRPr lang="fr-FR" dirty="0"/>
          </a:p>
        </p:txBody>
      </p:sp>
      <p:sp>
        <p:nvSpPr>
          <p:cNvPr id="3" name="Espace réservé de la date 2"/>
          <p:cNvSpPr>
            <a:spLocks noGrp="1"/>
          </p:cNvSpPr>
          <p:nvPr>
            <p:ph type="dt" sz="half" idx="10"/>
          </p:nvPr>
        </p:nvSpPr>
        <p:spPr/>
        <p:txBody>
          <a:bodyPr/>
          <a:lstStyle/>
          <a:p>
            <a:r>
              <a:rPr lang="fr-FR" smtClean="0"/>
              <a:t>janvier 2019</a:t>
            </a:r>
            <a:endParaRPr lang="fr-FR" dirty="0"/>
          </a:p>
        </p:txBody>
      </p:sp>
      <p:sp>
        <p:nvSpPr>
          <p:cNvPr id="4" name="Espace réservé du pied de page 3"/>
          <p:cNvSpPr>
            <a:spLocks noGrp="1"/>
          </p:cNvSpPr>
          <p:nvPr>
            <p:ph type="ftr" sz="quarter" idx="11"/>
          </p:nvPr>
        </p:nvSpPr>
        <p:spPr/>
        <p:txBody>
          <a:bodyPr/>
          <a:lstStyle/>
          <a:p>
            <a:r>
              <a:rPr lang="fr-FR" smtClean="0"/>
              <a:t>I&amp;R+TES global</a:t>
            </a:r>
            <a:endParaRPr lang="fr-FR" dirty="0"/>
          </a:p>
        </p:txBody>
      </p:sp>
      <p:sp>
        <p:nvSpPr>
          <p:cNvPr id="5" name="Espace réservé du contenu 4"/>
          <p:cNvSpPr>
            <a:spLocks noGrp="1"/>
          </p:cNvSpPr>
          <p:nvPr>
            <p:ph sz="quarter" idx="12"/>
          </p:nvPr>
        </p:nvSpPr>
        <p:spPr/>
        <p:txBody>
          <a:bodyPr/>
          <a:lstStyle/>
          <a:p>
            <a:r>
              <a:rPr lang="fr-FR" b="1" dirty="0">
                <a:solidFill>
                  <a:srgbClr val="00B0F0"/>
                </a:solidFill>
              </a:rPr>
              <a:t>L’IA doit permettre aux entreprises :</a:t>
            </a:r>
            <a:endParaRPr lang="fr-FR" dirty="0">
              <a:solidFill>
                <a:srgbClr val="00B0F0"/>
              </a:solidFill>
            </a:endParaRPr>
          </a:p>
          <a:p>
            <a:pPr lvl="1"/>
            <a:r>
              <a:rPr lang="fr-FR" dirty="0"/>
              <a:t>d’améliorer leurs produits actuels, </a:t>
            </a:r>
          </a:p>
          <a:p>
            <a:pPr lvl="1"/>
            <a:r>
              <a:rPr lang="fr-FR" dirty="0"/>
              <a:t>d’optimiser leurs opérations internes et externes, </a:t>
            </a:r>
          </a:p>
          <a:p>
            <a:pPr lvl="1"/>
            <a:r>
              <a:rPr lang="fr-FR" dirty="0"/>
              <a:t>de faire de meilleures décisions, </a:t>
            </a:r>
          </a:p>
          <a:p>
            <a:pPr lvl="1"/>
            <a:r>
              <a:rPr lang="fr-FR" dirty="0"/>
              <a:t>de libérer des ressources pour des tâches plus créatives, </a:t>
            </a:r>
          </a:p>
          <a:p>
            <a:pPr lvl="1"/>
            <a:r>
              <a:rPr lang="fr-FR" dirty="0"/>
              <a:t>de créer de nouveaux produits, </a:t>
            </a:r>
          </a:p>
          <a:p>
            <a:pPr lvl="1"/>
            <a:r>
              <a:rPr lang="fr-FR" dirty="0"/>
              <a:t>d’adresser de nouveaux marchés </a:t>
            </a:r>
          </a:p>
          <a:p>
            <a:pPr lvl="1"/>
            <a:r>
              <a:rPr lang="fr-FR" dirty="0"/>
              <a:t>d’automatiser leur process</a:t>
            </a:r>
          </a:p>
          <a:p>
            <a:pPr lvl="1"/>
            <a:r>
              <a:rPr lang="fr-FR" dirty="0"/>
              <a:t>d’améliorer les contrôles qualité et détection de défaut</a:t>
            </a:r>
          </a:p>
          <a:p>
            <a:pPr lvl="1"/>
            <a:r>
              <a:rPr lang="fr-FR" dirty="0"/>
              <a:t>d’améliorer le service client,</a:t>
            </a:r>
          </a:p>
          <a:p>
            <a:pPr lvl="1"/>
            <a:r>
              <a:rPr lang="fr-FR" dirty="0"/>
              <a:t>d’optimisation des ventes</a:t>
            </a:r>
            <a:r>
              <a:rPr lang="fr-FR" dirty="0" smtClean="0"/>
              <a:t>,</a:t>
            </a:r>
          </a:p>
          <a:p>
            <a:pPr lvl="1"/>
            <a:r>
              <a:rPr lang="fr-FR" dirty="0" smtClean="0"/>
              <a:t>…</a:t>
            </a:r>
            <a:endParaRPr lang="fr-FR" dirty="0"/>
          </a:p>
          <a:p>
            <a:endParaRPr lang="fr-FR" dirty="0"/>
          </a:p>
        </p:txBody>
      </p:sp>
      <p:sp>
        <p:nvSpPr>
          <p:cNvPr id="6" name="Espace réservé du numéro de diapositive 5"/>
          <p:cNvSpPr>
            <a:spLocks noGrp="1"/>
          </p:cNvSpPr>
          <p:nvPr>
            <p:ph type="sldNum" sz="quarter" idx="4"/>
          </p:nvPr>
        </p:nvSpPr>
        <p:spPr/>
        <p:txBody>
          <a:bodyPr/>
          <a:lstStyle/>
          <a:p>
            <a:fld id="{49F3E30D-2A0A-4F1F-A2C8-FE74F15B263D}" type="slidenum">
              <a:rPr lang="fr-FR" smtClean="0"/>
              <a:pPr/>
              <a:t>5</a:t>
            </a:fld>
            <a:endParaRPr lang="fr-FR"/>
          </a:p>
        </p:txBody>
      </p:sp>
    </p:spTree>
    <p:extLst>
      <p:ext uri="{BB962C8B-B14F-4D97-AF65-F5344CB8AC3E}">
        <p14:creationId xmlns:p14="http://schemas.microsoft.com/office/powerpoint/2010/main" val="3419071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les enjeux pour la France et pour nos régions </a:t>
            </a:r>
          </a:p>
        </p:txBody>
      </p:sp>
      <p:sp>
        <p:nvSpPr>
          <p:cNvPr id="3" name="Espace réservé de la date 2"/>
          <p:cNvSpPr>
            <a:spLocks noGrp="1"/>
          </p:cNvSpPr>
          <p:nvPr>
            <p:ph type="dt" sz="half" idx="10"/>
          </p:nvPr>
        </p:nvSpPr>
        <p:spPr/>
        <p:txBody>
          <a:bodyPr/>
          <a:lstStyle/>
          <a:p>
            <a:r>
              <a:rPr lang="fr-FR" smtClean="0"/>
              <a:t>janvier 2019</a:t>
            </a:r>
            <a:endParaRPr lang="fr-FR" dirty="0"/>
          </a:p>
        </p:txBody>
      </p:sp>
      <p:sp>
        <p:nvSpPr>
          <p:cNvPr id="4" name="Espace réservé du pied de page 3"/>
          <p:cNvSpPr>
            <a:spLocks noGrp="1"/>
          </p:cNvSpPr>
          <p:nvPr>
            <p:ph type="ftr" sz="quarter" idx="11"/>
          </p:nvPr>
        </p:nvSpPr>
        <p:spPr/>
        <p:txBody>
          <a:bodyPr/>
          <a:lstStyle/>
          <a:p>
            <a:r>
              <a:rPr lang="fr-FR" smtClean="0"/>
              <a:t>I&amp;R+TES global</a:t>
            </a:r>
            <a:endParaRPr lang="fr-FR" dirty="0"/>
          </a:p>
        </p:txBody>
      </p:sp>
      <p:sp>
        <p:nvSpPr>
          <p:cNvPr id="5" name="Espace réservé du contenu 4"/>
          <p:cNvSpPr>
            <a:spLocks noGrp="1"/>
          </p:cNvSpPr>
          <p:nvPr>
            <p:ph sz="quarter" idx="12"/>
          </p:nvPr>
        </p:nvSpPr>
        <p:spPr/>
        <p:txBody>
          <a:bodyPr>
            <a:noAutofit/>
          </a:bodyPr>
          <a:lstStyle/>
          <a:p>
            <a:pPr lvl="0" fontAlgn="auto"/>
            <a:r>
              <a:rPr lang="fr-FR" sz="1600" dirty="0"/>
              <a:t>La France et nos régions ont du mal à retenir leurs talents. L’enjeu est double : former et retenir en France les meilleurs chercheurs en intelligence artificielle. </a:t>
            </a:r>
          </a:p>
          <a:p>
            <a:pPr lvl="0" fontAlgn="auto"/>
            <a:r>
              <a:rPr lang="fr-FR" sz="1600" dirty="0"/>
              <a:t>Avoir une cartographie des compétences actuelles data &amp; IA dans nos régions pour identifier les différents acteurs (experts, académiques, offreurs de solutions et utilisateurs).</a:t>
            </a:r>
          </a:p>
          <a:p>
            <a:pPr lvl="0" fontAlgn="auto"/>
            <a:r>
              <a:rPr lang="fr-FR" sz="1600" dirty="0"/>
              <a:t>Cartographie des formations.</a:t>
            </a:r>
          </a:p>
          <a:p>
            <a:pPr lvl="0" fontAlgn="auto"/>
            <a:r>
              <a:rPr lang="fr-FR" sz="1600" dirty="0"/>
              <a:t>Acceptabilité de l'IA par les humains, éthique IA.</a:t>
            </a:r>
          </a:p>
          <a:p>
            <a:pPr lvl="0" fontAlgn="auto"/>
            <a:r>
              <a:rPr lang="fr-FR" sz="1600" dirty="0"/>
              <a:t>Norme et référencement au niveau de l'Etat.</a:t>
            </a:r>
          </a:p>
          <a:p>
            <a:pPr lvl="0" fontAlgn="auto"/>
            <a:r>
              <a:rPr lang="fr-FR" sz="1600" dirty="0"/>
              <a:t>Opérateur augmenté: effectuer des tâches non stratégiques avec de l'IA.</a:t>
            </a:r>
          </a:p>
          <a:p>
            <a:pPr lvl="0" fontAlgn="auto"/>
            <a:r>
              <a:rPr lang="fr-FR" sz="1600" dirty="0"/>
              <a:t>Favoriser, valoriser et faire connaître au maximum l’expérimentation de ces technologies sur le territoire pour rassurer les entreprises et leur montrer les bénéfices et cas d’usages possibles.</a:t>
            </a:r>
          </a:p>
          <a:p>
            <a:pPr lvl="0" fontAlgn="auto"/>
            <a:r>
              <a:rPr lang="fr-FR" sz="1600" dirty="0"/>
              <a:t>Encourager la digitalisation des entreprises afin d’établir une collecte de données suffisante pour favoriser la mise en place d’applications IA.</a:t>
            </a:r>
          </a:p>
          <a:p>
            <a:pPr lvl="0" fontAlgn="auto"/>
            <a:r>
              <a:rPr lang="fr-FR" sz="1600" dirty="0"/>
              <a:t>Encourager le secteur privé à mettre en place une R&amp;D à long terme sur l’intelligence artificielle.</a:t>
            </a:r>
          </a:p>
          <a:p>
            <a:pPr lvl="0" fontAlgn="auto"/>
            <a:r>
              <a:rPr lang="fr-FR" sz="1600" dirty="0"/>
              <a:t>Faciliter la collecte, la structuration et l’accès aux données. </a:t>
            </a:r>
          </a:p>
          <a:p>
            <a:pPr lvl="0" fontAlgn="auto"/>
            <a:r>
              <a:rPr lang="fr-FR" sz="1600" dirty="0"/>
              <a:t>L’État doit encourager les opérateurs de télécommunications et les grands opérateurs CLOUD à développer leurs infrastructures pour entraîner de grands réseaux de neurones avec des données massives</a:t>
            </a:r>
            <a:r>
              <a:rPr lang="fr-FR" sz="1600" dirty="0" smtClean="0"/>
              <a:t>.</a:t>
            </a:r>
            <a:endParaRPr lang="fr-FR" sz="1600" dirty="0"/>
          </a:p>
        </p:txBody>
      </p:sp>
      <p:sp>
        <p:nvSpPr>
          <p:cNvPr id="6" name="Espace réservé du numéro de diapositive 5"/>
          <p:cNvSpPr>
            <a:spLocks noGrp="1"/>
          </p:cNvSpPr>
          <p:nvPr>
            <p:ph type="sldNum" sz="quarter" idx="4"/>
          </p:nvPr>
        </p:nvSpPr>
        <p:spPr/>
        <p:txBody>
          <a:bodyPr/>
          <a:lstStyle/>
          <a:p>
            <a:fld id="{49F3E30D-2A0A-4F1F-A2C8-FE74F15B263D}" type="slidenum">
              <a:rPr lang="fr-FR" smtClean="0"/>
              <a:pPr/>
              <a:t>6</a:t>
            </a:fld>
            <a:endParaRPr lang="fr-FR"/>
          </a:p>
        </p:txBody>
      </p:sp>
    </p:spTree>
    <p:extLst>
      <p:ext uri="{BB962C8B-B14F-4D97-AF65-F5344CB8AC3E}">
        <p14:creationId xmlns:p14="http://schemas.microsoft.com/office/powerpoint/2010/main" val="874539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Les verrous technologiques</a:t>
            </a:r>
          </a:p>
        </p:txBody>
      </p:sp>
      <p:sp>
        <p:nvSpPr>
          <p:cNvPr id="3" name="Espace réservé de la date 2"/>
          <p:cNvSpPr>
            <a:spLocks noGrp="1"/>
          </p:cNvSpPr>
          <p:nvPr>
            <p:ph type="dt" sz="half" idx="10"/>
          </p:nvPr>
        </p:nvSpPr>
        <p:spPr/>
        <p:txBody>
          <a:bodyPr/>
          <a:lstStyle/>
          <a:p>
            <a:r>
              <a:rPr lang="fr-FR" smtClean="0"/>
              <a:t>janvier 2019</a:t>
            </a:r>
            <a:endParaRPr lang="fr-FR" dirty="0"/>
          </a:p>
        </p:txBody>
      </p:sp>
      <p:sp>
        <p:nvSpPr>
          <p:cNvPr id="4" name="Espace réservé du pied de page 3"/>
          <p:cNvSpPr>
            <a:spLocks noGrp="1"/>
          </p:cNvSpPr>
          <p:nvPr>
            <p:ph type="ftr" sz="quarter" idx="11"/>
          </p:nvPr>
        </p:nvSpPr>
        <p:spPr/>
        <p:txBody>
          <a:bodyPr/>
          <a:lstStyle/>
          <a:p>
            <a:r>
              <a:rPr lang="fr-FR" smtClean="0"/>
              <a:t>I&amp;R+TES global</a:t>
            </a:r>
            <a:endParaRPr lang="fr-FR" dirty="0"/>
          </a:p>
        </p:txBody>
      </p:sp>
      <p:sp>
        <p:nvSpPr>
          <p:cNvPr id="5" name="Espace réservé du contenu 4"/>
          <p:cNvSpPr>
            <a:spLocks noGrp="1"/>
          </p:cNvSpPr>
          <p:nvPr>
            <p:ph sz="quarter" idx="12"/>
          </p:nvPr>
        </p:nvSpPr>
        <p:spPr/>
        <p:txBody>
          <a:bodyPr/>
          <a:lstStyle/>
          <a:p>
            <a:pPr lvl="0" fontAlgn="auto"/>
            <a:r>
              <a:rPr lang="fr-FR" dirty="0"/>
              <a:t>Respect de la vie privée</a:t>
            </a:r>
          </a:p>
          <a:p>
            <a:pPr lvl="0" fontAlgn="auto"/>
            <a:r>
              <a:rPr lang="fr-FR" dirty="0"/>
              <a:t>L’apprentissage profond</a:t>
            </a:r>
          </a:p>
          <a:p>
            <a:pPr lvl="0" fontAlgn="auto"/>
            <a:r>
              <a:rPr lang="fr-FR" dirty="0" err="1"/>
              <a:t>Explicabilité</a:t>
            </a:r>
            <a:r>
              <a:rPr lang="fr-FR" dirty="0"/>
              <a:t>, continuité</a:t>
            </a:r>
          </a:p>
          <a:p>
            <a:pPr lvl="0" fontAlgn="auto"/>
            <a:r>
              <a:rPr lang="fr-FR" dirty="0"/>
              <a:t>Données et puissance de calcul  </a:t>
            </a:r>
          </a:p>
          <a:p>
            <a:pPr lvl="0" fontAlgn="auto"/>
            <a:r>
              <a:rPr lang="fr-FR" dirty="0"/>
              <a:t>Interopérabilité</a:t>
            </a:r>
          </a:p>
          <a:p>
            <a:pPr lvl="0" fontAlgn="auto"/>
            <a:r>
              <a:rPr lang="fr-FR" dirty="0" err="1"/>
              <a:t>Edge</a:t>
            </a:r>
            <a:r>
              <a:rPr lang="fr-FR" dirty="0"/>
              <a:t> </a:t>
            </a:r>
            <a:r>
              <a:rPr lang="fr-FR" dirty="0" err="1"/>
              <a:t>computing</a:t>
            </a:r>
            <a:r>
              <a:rPr lang="fr-FR" dirty="0"/>
              <a:t>.</a:t>
            </a:r>
          </a:p>
          <a:p>
            <a:endParaRPr lang="fr-FR" dirty="0"/>
          </a:p>
        </p:txBody>
      </p:sp>
      <p:sp>
        <p:nvSpPr>
          <p:cNvPr id="6" name="Espace réservé du numéro de diapositive 5"/>
          <p:cNvSpPr>
            <a:spLocks noGrp="1"/>
          </p:cNvSpPr>
          <p:nvPr>
            <p:ph type="sldNum" sz="quarter" idx="4"/>
          </p:nvPr>
        </p:nvSpPr>
        <p:spPr/>
        <p:txBody>
          <a:bodyPr/>
          <a:lstStyle/>
          <a:p>
            <a:fld id="{49F3E30D-2A0A-4F1F-A2C8-FE74F15B263D}" type="slidenum">
              <a:rPr lang="fr-FR" smtClean="0"/>
              <a:pPr/>
              <a:t>7</a:t>
            </a:fld>
            <a:endParaRPr lang="fr-FR"/>
          </a:p>
        </p:txBody>
      </p:sp>
    </p:spTree>
    <p:extLst>
      <p:ext uri="{BB962C8B-B14F-4D97-AF65-F5344CB8AC3E}">
        <p14:creationId xmlns:p14="http://schemas.microsoft.com/office/powerpoint/2010/main" val="544858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352364" y="0"/>
            <a:ext cx="7400365" cy="492105"/>
          </a:xfrm>
        </p:spPr>
        <p:txBody>
          <a:bodyPr/>
          <a:lstStyle/>
          <a:p>
            <a:r>
              <a:rPr lang="fr-FR" dirty="0" smtClean="0"/>
              <a:t>Recommandations</a:t>
            </a:r>
            <a:endParaRPr lang="fr-FR" dirty="0"/>
          </a:p>
        </p:txBody>
      </p:sp>
      <p:sp>
        <p:nvSpPr>
          <p:cNvPr id="3" name="Espace réservé de la date 2"/>
          <p:cNvSpPr>
            <a:spLocks noGrp="1"/>
          </p:cNvSpPr>
          <p:nvPr>
            <p:ph type="dt" sz="half" idx="10"/>
          </p:nvPr>
        </p:nvSpPr>
        <p:spPr/>
        <p:txBody>
          <a:bodyPr/>
          <a:lstStyle/>
          <a:p>
            <a:r>
              <a:rPr lang="fr-FR" smtClean="0"/>
              <a:t>janvier 2019</a:t>
            </a:r>
            <a:endParaRPr lang="fr-FR" dirty="0"/>
          </a:p>
        </p:txBody>
      </p:sp>
      <p:sp>
        <p:nvSpPr>
          <p:cNvPr id="4" name="Espace réservé du pied de page 3"/>
          <p:cNvSpPr>
            <a:spLocks noGrp="1"/>
          </p:cNvSpPr>
          <p:nvPr>
            <p:ph type="ftr" sz="quarter" idx="11"/>
          </p:nvPr>
        </p:nvSpPr>
        <p:spPr/>
        <p:txBody>
          <a:bodyPr/>
          <a:lstStyle/>
          <a:p>
            <a:r>
              <a:rPr lang="fr-FR" smtClean="0"/>
              <a:t>I&amp;R+TES global</a:t>
            </a:r>
            <a:endParaRPr lang="fr-FR" dirty="0"/>
          </a:p>
        </p:txBody>
      </p:sp>
      <p:sp>
        <p:nvSpPr>
          <p:cNvPr id="6" name="Espace réservé du numéro de diapositive 5"/>
          <p:cNvSpPr>
            <a:spLocks noGrp="1"/>
          </p:cNvSpPr>
          <p:nvPr>
            <p:ph type="sldNum" sz="quarter" idx="4"/>
          </p:nvPr>
        </p:nvSpPr>
        <p:spPr/>
        <p:txBody>
          <a:bodyPr/>
          <a:lstStyle/>
          <a:p>
            <a:fld id="{49F3E30D-2A0A-4F1F-A2C8-FE74F15B263D}" type="slidenum">
              <a:rPr lang="fr-FR" smtClean="0"/>
              <a:pPr/>
              <a:t>8</a:t>
            </a:fld>
            <a:endParaRPr lang="fr-FR"/>
          </a:p>
        </p:txBody>
      </p:sp>
      <p:graphicFrame>
        <p:nvGraphicFramePr>
          <p:cNvPr id="7" name="Tableau 6"/>
          <p:cNvGraphicFramePr>
            <a:graphicFrameLocks noGrp="1"/>
          </p:cNvGraphicFramePr>
          <p:nvPr>
            <p:extLst>
              <p:ext uri="{D42A27DB-BD31-4B8C-83A1-F6EECF244321}">
                <p14:modId xmlns:p14="http://schemas.microsoft.com/office/powerpoint/2010/main" val="3937788057"/>
              </p:ext>
            </p:extLst>
          </p:nvPr>
        </p:nvGraphicFramePr>
        <p:xfrm>
          <a:off x="0" y="704510"/>
          <a:ext cx="6039292" cy="5175226"/>
        </p:xfrm>
        <a:graphic>
          <a:graphicData uri="http://schemas.openxmlformats.org/drawingml/2006/table">
            <a:tbl>
              <a:tblPr firstRow="1" firstCol="1" bandRow="1"/>
              <a:tblGrid>
                <a:gridCol w="780000"/>
                <a:gridCol w="5259292"/>
              </a:tblGrid>
              <a:tr h="77600">
                <a:tc>
                  <a:txBody>
                    <a:bodyPr/>
                    <a:lstStyle/>
                    <a:p>
                      <a:pPr algn="ctr" fontAlgn="ctr"/>
                      <a:r>
                        <a:rPr lang="fr-FR" sz="1100" b="1" i="0" u="none" strike="noStrike" dirty="0">
                          <a:solidFill>
                            <a:srgbClr val="FFFFFF"/>
                          </a:solidFill>
                          <a:effectLst/>
                          <a:latin typeface="Calibri" panose="020F0502020204030204" pitchFamily="34" charset="0"/>
                        </a:rPr>
                        <a:t>Proposition</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dirty="0">
                          <a:solidFill>
                            <a:srgbClr val="FFFFFF"/>
                          </a:solidFill>
                          <a:effectLst/>
                          <a:latin typeface="Calibri" panose="020F0502020204030204" pitchFamily="34" charset="0"/>
                        </a:rPr>
                        <a:t>Actions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r h="433337">
                <a:tc rowSpan="6">
                  <a:txBody>
                    <a:bodyPr/>
                    <a:lstStyle/>
                    <a:p>
                      <a:pPr algn="l" fontAlgn="ctr"/>
                      <a:r>
                        <a:rPr lang="fr-FR" sz="1050" b="0" i="0" u="none" strike="noStrike" dirty="0">
                          <a:solidFill>
                            <a:srgbClr val="000000"/>
                          </a:solidFill>
                          <a:effectLst/>
                          <a:latin typeface="Calibri" panose="020F0502020204030204" pitchFamily="34" charset="0"/>
                        </a:rPr>
                        <a:t>Meilleure connaissance de l'apport de l'IA pour les entreprises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050" b="0" i="0" u="none" strike="noStrike" dirty="0">
                          <a:solidFill>
                            <a:srgbClr val="000000"/>
                          </a:solidFill>
                          <a:effectLst/>
                          <a:latin typeface="Calibri" panose="020F0502020204030204" pitchFamily="34" charset="0"/>
                        </a:rPr>
                        <a:t>Montrer le bénéfice de l'IA pour les entreprises: amélioration de leurs produits actuels, optimisation de leurs opérations internes et externes, capacité à prendre de meilleures décisions, libérer des ressources pour des tâches plus créatives, créer de nouveaux produits, adresser de nouveaux marchés, automatiser leur process, améliorer les contrôles qualité et détection de défaut, améliorer le service client, optimiser les ventes, … Au travers de </a:t>
                      </a:r>
                      <a:r>
                        <a:rPr lang="fr-FR" sz="1050" b="0" i="0" u="none" strike="noStrike" dirty="0" err="1">
                          <a:solidFill>
                            <a:srgbClr val="000000"/>
                          </a:solidFill>
                          <a:effectLst/>
                          <a:latin typeface="Calibri" panose="020F0502020204030204" pitchFamily="34" charset="0"/>
                        </a:rPr>
                        <a:t>PoC</a:t>
                      </a:r>
                      <a:r>
                        <a:rPr lang="fr-FR" sz="1050" b="0" i="0" u="none" strike="noStrike" dirty="0">
                          <a:solidFill>
                            <a:srgbClr val="000000"/>
                          </a:solidFill>
                          <a:effectLst/>
                          <a:latin typeface="Calibri" panose="020F0502020204030204" pitchFamily="34" charset="0"/>
                        </a:rPr>
                        <a:t> et de démonstrateurs génériques et dédiés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63">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Bac à sable expérimentation. Soutien au </a:t>
                      </a:r>
                      <a:r>
                        <a:rPr lang="fr-FR" sz="1050" b="0" i="0" u="none" strike="noStrike" dirty="0" err="1">
                          <a:solidFill>
                            <a:srgbClr val="000000"/>
                          </a:solidFill>
                          <a:effectLst/>
                          <a:latin typeface="Calibri" panose="020F0502020204030204" pitchFamily="34" charset="0"/>
                        </a:rPr>
                        <a:t>PoC</a:t>
                      </a:r>
                      <a:r>
                        <a:rPr lang="fr-FR" sz="1050" b="0" i="0" u="none" strike="noStrike" dirty="0">
                          <a:solidFill>
                            <a:srgbClr val="000000"/>
                          </a:solidFill>
                          <a:effectLst/>
                          <a:latin typeface="Calibri" panose="020F0502020204030204" pitchFamily="34" charset="0"/>
                        </a:rPr>
                        <a:t> et démonstrateurs. </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866">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IA Maturité </a:t>
                      </a:r>
                      <a:r>
                        <a:rPr lang="fr-FR" sz="1050" b="0" i="0" u="none" strike="noStrike" dirty="0" err="1">
                          <a:solidFill>
                            <a:srgbClr val="000000"/>
                          </a:solidFill>
                          <a:effectLst/>
                          <a:latin typeface="Calibri" panose="020F0502020204030204" pitchFamily="34" charset="0"/>
                        </a:rPr>
                        <a:t>assessment</a:t>
                      </a:r>
                      <a:r>
                        <a:rPr lang="fr-FR" sz="1050" b="0" i="0" u="none" strike="noStrike" dirty="0">
                          <a:solidFill>
                            <a:srgbClr val="000000"/>
                          </a:solidFill>
                          <a:effectLst/>
                          <a:latin typeface="Calibri" panose="020F0502020204030204" pitchFamily="34" charset="0"/>
                        </a:rPr>
                        <a:t> et élaboration de stratégie et de Plan d'action</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63">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Cursus de formation liée à la donnée et à l'IA</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63">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Cartographie des compétences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63">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Cartographie des entreprises offrant des solutions à base d'IA</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221">
                <a:tc rowSpan="6">
                  <a:txBody>
                    <a:bodyPr/>
                    <a:lstStyle/>
                    <a:p>
                      <a:pPr algn="l" fontAlgn="ctr"/>
                      <a:r>
                        <a:rPr lang="fr-FR" sz="1050" b="0" i="0" u="none" strike="noStrike" dirty="0">
                          <a:solidFill>
                            <a:srgbClr val="000000"/>
                          </a:solidFill>
                          <a:effectLst/>
                          <a:latin typeface="Calibri" panose="020F0502020204030204" pitchFamily="34" charset="0"/>
                        </a:rPr>
                        <a:t>Rayonnement / Coopération au niveau de la région et de l'Europe  </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050" b="0" i="0" u="none" strike="noStrike" dirty="0">
                          <a:solidFill>
                            <a:srgbClr val="000000"/>
                          </a:solidFill>
                          <a:effectLst/>
                          <a:latin typeface="Calibri" panose="020F0502020204030204" pitchFamily="34" charset="0"/>
                        </a:rPr>
                        <a:t>S'appuyer sur notre DIH IA (Digiwest):</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09866">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   - Nous sommes pionniers avec la signature de l'accord de coopération avec 24 autres DIH IA</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9221">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   - Faire connaître le DIH auprès de l'écosystème</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9221">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   - Avoir des membres engagés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8443">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   - Définir et mettre en place des  services (IA </a:t>
                      </a:r>
                      <a:r>
                        <a:rPr lang="fr-FR" sz="1050" b="0" i="0" u="none" strike="noStrike" dirty="0" err="1">
                          <a:solidFill>
                            <a:srgbClr val="000000"/>
                          </a:solidFill>
                          <a:effectLst/>
                          <a:latin typeface="Calibri" panose="020F0502020204030204" pitchFamily="34" charset="0"/>
                        </a:rPr>
                        <a:t>maturity</a:t>
                      </a:r>
                      <a:r>
                        <a:rPr lang="fr-FR" sz="1050" b="0" i="0" u="none" strike="noStrike" dirty="0">
                          <a:solidFill>
                            <a:srgbClr val="000000"/>
                          </a:solidFill>
                          <a:effectLst/>
                          <a:latin typeface="Calibri" panose="020F0502020204030204" pitchFamily="34" charset="0"/>
                        </a:rPr>
                        <a:t> </a:t>
                      </a:r>
                      <a:r>
                        <a:rPr lang="fr-FR" sz="1050" b="0" i="0" u="none" strike="noStrike" dirty="0" err="1">
                          <a:solidFill>
                            <a:srgbClr val="000000"/>
                          </a:solidFill>
                          <a:effectLst/>
                          <a:latin typeface="Calibri" panose="020F0502020204030204" pitchFamily="34" charset="0"/>
                        </a:rPr>
                        <a:t>assessment</a:t>
                      </a:r>
                      <a:r>
                        <a:rPr lang="fr-FR" sz="1050" b="0" i="0" u="none" strike="noStrike" dirty="0">
                          <a:solidFill>
                            <a:srgbClr val="000000"/>
                          </a:solidFill>
                          <a:effectLst/>
                          <a:latin typeface="Calibri" panose="020F0502020204030204" pitchFamily="34" charset="0"/>
                        </a:rPr>
                        <a:t>, dissémination, workshop, catalogue de formation)</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1263">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   - Appel à projet dédié IA.</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63778">
                <a:tc rowSpan="9">
                  <a:txBody>
                    <a:bodyPr/>
                    <a:lstStyle/>
                    <a:p>
                      <a:pPr algn="l" fontAlgn="ctr"/>
                      <a:r>
                        <a:rPr lang="fr-FR" sz="1050" b="0" i="0" u="none" strike="noStrike">
                          <a:solidFill>
                            <a:srgbClr val="000000"/>
                          </a:solidFill>
                          <a:effectLst/>
                          <a:latin typeface="Calibri" panose="020F0502020204030204" pitchFamily="34" charset="0"/>
                        </a:rPr>
                        <a:t>Chaîne de valeurs données </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fr-FR" sz="1050" b="0" i="0" u="none" strike="noStrike" dirty="0">
                          <a:solidFill>
                            <a:srgbClr val="000000"/>
                          </a:solidFill>
                          <a:effectLst/>
                          <a:latin typeface="Calibri" panose="020F0502020204030204" pitchFamily="34" charset="0"/>
                        </a:rPr>
                        <a:t>- Encourager la digitalisation des entreprises afin de mettre en place une bonne collecte de données pour favoriser la mise en place d’application IA.</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63">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Faciliter la collecte, la structuration et l’accès aux données. </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866">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 Disponibilité des données (protection, prétraitement, langue française, …)</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9221">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 Disponibilité des infrastructures permettant de les traiter</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1263">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 Confiance dans la pérennité des outils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9221">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Santé :</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9221">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   - EHOP: étendre périmètre géographique</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9221">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   - Rendre la données disponibles et utilisables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1263">
                <a:tc vMerge="1">
                  <a:txBody>
                    <a:bodyPr/>
                    <a:lstStyle/>
                    <a:p>
                      <a:endParaRPr lang="fr-FR"/>
                    </a:p>
                  </a:txBody>
                  <a:tcPr/>
                </a:tc>
                <a:tc>
                  <a:txBody>
                    <a:bodyPr/>
                    <a:lstStyle/>
                    <a:p>
                      <a:pPr algn="l" fontAlgn="ctr"/>
                      <a:r>
                        <a:rPr lang="fr-FR" sz="1050" b="0" i="0" u="none" strike="noStrike" dirty="0">
                          <a:solidFill>
                            <a:srgbClr val="000000"/>
                          </a:solidFill>
                          <a:effectLst/>
                          <a:latin typeface="Calibri" panose="020F0502020204030204" pitchFamily="34" charset="0"/>
                        </a:rPr>
                        <a:t>   - Croissement des données médicales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20485">
                <a:tc>
                  <a:txBody>
                    <a:bodyPr/>
                    <a:lstStyle/>
                    <a:p>
                      <a:pPr algn="l" fontAlgn="ctr"/>
                      <a:r>
                        <a:rPr lang="fr-FR" sz="1050" b="0" i="0" u="none" strike="noStrike">
                          <a:solidFill>
                            <a:srgbClr val="000000"/>
                          </a:solidFill>
                          <a:effectLst/>
                          <a:latin typeface="Calibri" panose="020F0502020204030204" pitchFamily="34" charset="0"/>
                        </a:rPr>
                        <a:t>Retenir / attirer les talents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fr-FR" sz="1050" b="0" i="0" u="none" strike="noStrike" dirty="0">
                          <a:solidFill>
                            <a:srgbClr val="000000"/>
                          </a:solidFill>
                          <a:effectLst/>
                          <a:latin typeface="Calibri" panose="020F0502020204030204" pitchFamily="34" charset="0"/>
                        </a:rPr>
                        <a:t>Créer un environnement favorable, conséquence des autres actions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913649157"/>
              </p:ext>
            </p:extLst>
          </p:nvPr>
        </p:nvGraphicFramePr>
        <p:xfrm>
          <a:off x="6113721" y="969168"/>
          <a:ext cx="6078279" cy="4910568"/>
        </p:xfrm>
        <a:graphic>
          <a:graphicData uri="http://schemas.openxmlformats.org/drawingml/2006/table">
            <a:tbl>
              <a:tblPr firstRow="1" firstCol="1" bandRow="1"/>
              <a:tblGrid>
                <a:gridCol w="978195"/>
                <a:gridCol w="5100084"/>
              </a:tblGrid>
              <a:tr h="163778">
                <a:tc rowSpan="6">
                  <a:txBody>
                    <a:bodyPr/>
                    <a:lstStyle/>
                    <a:p>
                      <a:pPr algn="l" fontAlgn="ctr"/>
                      <a:r>
                        <a:rPr lang="fr-FR" sz="1100" b="0" i="0" u="none" strike="noStrike" dirty="0">
                          <a:solidFill>
                            <a:srgbClr val="000000"/>
                          </a:solidFill>
                          <a:effectLst/>
                          <a:latin typeface="Calibri" panose="020F0502020204030204" pitchFamily="34" charset="0"/>
                        </a:rPr>
                        <a:t>Développement Ecosystème Santé </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0000"/>
                          </a:solidFill>
                          <a:effectLst/>
                          <a:latin typeface="Calibri" panose="020F0502020204030204" pitchFamily="34" charset="0"/>
                        </a:rPr>
                        <a:t>- Centre National des Données de Santé : croissement des données médicales et données de la vie réelle pour mieux prédire, mieux traiter</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3778">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Avec </a:t>
                      </a:r>
                      <a:r>
                        <a:rPr lang="fr-FR" sz="1100" b="0" i="0" u="none" strike="noStrike" dirty="0" err="1">
                          <a:solidFill>
                            <a:srgbClr val="000000"/>
                          </a:solidFill>
                          <a:effectLst/>
                          <a:latin typeface="Calibri" panose="020F0502020204030204" pitchFamily="34" charset="0"/>
                        </a:rPr>
                        <a:t>ehop</a:t>
                      </a:r>
                      <a:r>
                        <a:rPr lang="fr-FR" sz="1100" b="0" i="0" u="none" strike="noStrike" dirty="0">
                          <a:solidFill>
                            <a:srgbClr val="000000"/>
                          </a:solidFill>
                          <a:effectLst/>
                          <a:latin typeface="Calibri" panose="020F0502020204030204" pitchFamily="34" charset="0"/>
                        </a:rPr>
                        <a:t> nous avons un entrepôt de données de santé avec une bonne qualité de données, mais il faut étendre son périmètre géographique</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9221">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Savoir rendre les données disponibles, utilisables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9221">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Trouver la bonne échelle pour l'échange des données de santé</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9221">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Bac à sable pour expérimenter</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1263">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Respect de la vie privée</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9221">
                <a:tc rowSpan="5">
                  <a:txBody>
                    <a:bodyPr/>
                    <a:lstStyle/>
                    <a:p>
                      <a:pPr algn="l" fontAlgn="ctr"/>
                      <a:r>
                        <a:rPr lang="fr-FR" sz="1100" b="0" i="0" u="none" strike="noStrike" dirty="0">
                          <a:solidFill>
                            <a:srgbClr val="000000"/>
                          </a:solidFill>
                          <a:effectLst/>
                          <a:latin typeface="Calibri" panose="020F0502020204030204" pitchFamily="34" charset="0"/>
                        </a:rPr>
                        <a:t>Développement dans le domaine de l'Education</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0000"/>
                          </a:solidFill>
                          <a:effectLst/>
                          <a:latin typeface="Calibri" panose="020F0502020204030204" pitchFamily="34" charset="0"/>
                        </a:rPr>
                        <a:t>- Pour faire émerger une véritable R&amp;D de l’IA en éducation</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3778">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 faciliter l’exploitation des données d’apprentissage sous le contrôle de l’apprenant et/ou de ses responsables pédagogiques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9221">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 faciliter l’expérimentation en conditions réelles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09866">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 préconisation de l’acquisition de dispositifs </a:t>
                      </a:r>
                      <a:r>
                        <a:rPr lang="fr-FR" sz="1100" b="0" i="0" u="none" strike="noStrike" dirty="0" err="1">
                          <a:solidFill>
                            <a:srgbClr val="000000"/>
                          </a:solidFill>
                          <a:effectLst/>
                          <a:latin typeface="Calibri" panose="020F0502020204030204" pitchFamily="34" charset="0"/>
                        </a:rPr>
                        <a:t>Edtech</a:t>
                      </a:r>
                      <a:r>
                        <a:rPr lang="fr-FR" sz="1100" b="0" i="0" u="none" strike="noStrike" dirty="0">
                          <a:solidFill>
                            <a:srgbClr val="000000"/>
                          </a:solidFill>
                          <a:effectLst/>
                          <a:latin typeface="Calibri" panose="020F0502020204030204" pitchFamily="34" charset="0"/>
                        </a:rPr>
                        <a:t> par les établissements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09866">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créer des « bacs à sable » pour des collaborations expérimentales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63778">
                <a:tc rowSpan="7">
                  <a:txBody>
                    <a:bodyPr/>
                    <a:lstStyle/>
                    <a:p>
                      <a:pPr algn="l" fontAlgn="ctr"/>
                      <a:r>
                        <a:rPr lang="fr-FR" sz="1100" b="0" i="0" u="none" strike="noStrike" dirty="0">
                          <a:solidFill>
                            <a:srgbClr val="000000"/>
                          </a:solidFill>
                          <a:effectLst/>
                          <a:latin typeface="Calibri" panose="020F0502020204030204" pitchFamily="34" charset="0"/>
                        </a:rPr>
                        <a:t>Développement dans le domaine de Défense &amp; Sécurité</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0000"/>
                          </a:solidFill>
                          <a:effectLst/>
                          <a:latin typeface="Calibri" panose="020F0502020204030204" pitchFamily="34" charset="0"/>
                        </a:rPr>
                        <a:t>- La cyberdéfense et la cybersécurité : Détection de comportement anormaux et mise en œuvre de stratégie de défense en cas de compromission d’un système ou d’un réseau</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9221">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La surveillance :</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3778">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 Détection de comportements anormaux dans les lieux publics (Analyse d’image, de vidéos, reconnaissance de visage …)</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9221">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 Analyse de contenu image/vidéo</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9221">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 Analyse du spectre électromagnétique</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9221">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 Contrôle d’accès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09866">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  Analyse des sources ouvertes (Ex : Internet, réseaux sociaux …)</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09866">
                <a:tc rowSpan="2">
                  <a:txBody>
                    <a:bodyPr/>
                    <a:lstStyle/>
                    <a:p>
                      <a:pPr algn="l" fontAlgn="ctr"/>
                      <a:r>
                        <a:rPr lang="fr-FR" sz="1100" b="0" i="0" u="none" strike="noStrike">
                          <a:solidFill>
                            <a:srgbClr val="000000"/>
                          </a:solidFill>
                          <a:effectLst/>
                          <a:latin typeface="Calibri" panose="020F0502020204030204" pitchFamily="34" charset="0"/>
                        </a:rPr>
                        <a:t>Smart Grid</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0000"/>
                          </a:solidFill>
                          <a:effectLst/>
                          <a:latin typeface="Calibri" panose="020F0502020204030204" pitchFamily="34" charset="0"/>
                        </a:rPr>
                        <a:t>- Optimisation de la collecte, stockage et consommation d’énergie</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09866">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a:t>
                      </a:r>
                      <a:r>
                        <a:rPr lang="fr-FR" sz="1100" b="0" i="0" u="none" strike="noStrike" dirty="0" err="1">
                          <a:solidFill>
                            <a:srgbClr val="000000"/>
                          </a:solidFill>
                          <a:effectLst/>
                          <a:latin typeface="Calibri" panose="020F0502020204030204" pitchFamily="34" charset="0"/>
                        </a:rPr>
                        <a:t>e.g</a:t>
                      </a:r>
                      <a:r>
                        <a:rPr lang="fr-FR" sz="1100" b="0" i="0" u="none" strike="noStrike" dirty="0">
                          <a:solidFill>
                            <a:srgbClr val="000000"/>
                          </a:solidFill>
                          <a:effectLst/>
                          <a:latin typeface="Calibri" panose="020F0502020204030204" pitchFamily="34" charset="0"/>
                        </a:rPr>
                        <a:t>., RIAPS (</a:t>
                      </a:r>
                      <a:r>
                        <a:rPr lang="fr-FR" sz="1100" b="0" i="0" u="none" strike="noStrike" dirty="0" err="1">
                          <a:solidFill>
                            <a:srgbClr val="000000"/>
                          </a:solidFill>
                          <a:effectLst/>
                          <a:latin typeface="Calibri" panose="020F0502020204030204" pitchFamily="34" charset="0"/>
                        </a:rPr>
                        <a:t>Resilient</a:t>
                      </a:r>
                      <a:r>
                        <a:rPr lang="fr-FR" sz="1100" b="0" i="0" u="none" strike="noStrike" dirty="0">
                          <a:solidFill>
                            <a:srgbClr val="000000"/>
                          </a:solidFill>
                          <a:effectLst/>
                          <a:latin typeface="Calibri" panose="020F0502020204030204" pitchFamily="34" charset="0"/>
                        </a:rPr>
                        <a:t> Information Architecture Platform for the Smart </a:t>
                      </a:r>
                      <a:r>
                        <a:rPr lang="fr-FR" sz="1100" b="0" i="0" u="none" strike="noStrike" dirty="0" err="1">
                          <a:solidFill>
                            <a:srgbClr val="000000"/>
                          </a:solidFill>
                          <a:effectLst/>
                          <a:latin typeface="Calibri" panose="020F0502020204030204" pitchFamily="34" charset="0"/>
                        </a:rPr>
                        <a:t>Grid</a:t>
                      </a:r>
                      <a:r>
                        <a:rPr lang="fr-FR" sz="1100" b="0" i="0" u="none" strike="noStrike" dirty="0">
                          <a:solidFill>
                            <a:srgbClr val="000000"/>
                          </a:solidFill>
                          <a:effectLst/>
                          <a:latin typeface="Calibri" panose="020F0502020204030204" pitchFamily="34" charset="0"/>
                        </a:rPr>
                        <a:t>) </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9221">
                <a:tc rowSpan="2">
                  <a:txBody>
                    <a:bodyPr/>
                    <a:lstStyle/>
                    <a:p>
                      <a:pPr algn="l" fontAlgn="ctr"/>
                      <a:r>
                        <a:rPr lang="fr-FR" sz="1100" b="0" i="0" u="none" strike="noStrike">
                          <a:solidFill>
                            <a:srgbClr val="000000"/>
                          </a:solidFill>
                          <a:effectLst/>
                          <a:latin typeface="Calibri" panose="020F0502020204030204" pitchFamily="34" charset="0"/>
                        </a:rPr>
                        <a:t>Smart Cities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0000"/>
                          </a:solidFill>
                          <a:effectLst/>
                          <a:latin typeface="Calibri" panose="020F0502020204030204" pitchFamily="34" charset="0"/>
                        </a:rPr>
                        <a:t>Partage de ressources publiques, pas toujours interopérables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61263">
                <a:tc vMerge="1">
                  <a:txBody>
                    <a:bodyPr/>
                    <a:lstStyle/>
                    <a:p>
                      <a:endParaRPr lang="fr-FR"/>
                    </a:p>
                  </a:txBody>
                  <a:tcPr/>
                </a:tc>
                <a:tc>
                  <a:txBody>
                    <a:bodyPr/>
                    <a:lstStyle/>
                    <a:p>
                      <a:pPr algn="l" fontAlgn="ctr"/>
                      <a:r>
                        <a:rPr lang="fr-FR" sz="1100" b="0" i="0" u="none" strike="noStrike" dirty="0" err="1">
                          <a:solidFill>
                            <a:srgbClr val="000000"/>
                          </a:solidFill>
                          <a:effectLst/>
                          <a:latin typeface="Calibri" panose="020F0502020204030204" pitchFamily="34" charset="0"/>
                        </a:rPr>
                        <a:t>e.g</a:t>
                      </a:r>
                      <a:r>
                        <a:rPr lang="fr-FR" sz="1100" b="0" i="0" u="none" strike="noStrike" dirty="0">
                          <a:solidFill>
                            <a:srgbClr val="000000"/>
                          </a:solidFill>
                          <a:effectLst/>
                          <a:latin typeface="Calibri" panose="020F0502020204030204" pitchFamily="34" charset="0"/>
                        </a:rPr>
                        <a:t>., EVAPS (</a:t>
                      </a:r>
                      <a:r>
                        <a:rPr lang="fr-FR" sz="1100" b="0" i="0" u="none" strike="noStrike" dirty="0" err="1">
                          <a:solidFill>
                            <a:srgbClr val="000000"/>
                          </a:solidFill>
                          <a:effectLst/>
                          <a:latin typeface="Calibri" panose="020F0502020204030204" pitchFamily="34" charset="0"/>
                        </a:rPr>
                        <a:t>Edge</a:t>
                      </a:r>
                      <a:r>
                        <a:rPr lang="fr-FR" sz="1100" b="0" i="0" u="none" strike="noStrike" dirty="0">
                          <a:solidFill>
                            <a:srgbClr val="000000"/>
                          </a:solidFill>
                          <a:effectLst/>
                          <a:latin typeface="Calibri" panose="020F0502020204030204" pitchFamily="34" charset="0"/>
                        </a:rPr>
                        <a:t> </a:t>
                      </a:r>
                      <a:r>
                        <a:rPr lang="fr-FR" sz="1100" b="0" i="0" u="none" strike="noStrike" dirty="0" err="1">
                          <a:solidFill>
                            <a:srgbClr val="000000"/>
                          </a:solidFill>
                          <a:effectLst/>
                          <a:latin typeface="Calibri" panose="020F0502020204030204" pitchFamily="34" charset="0"/>
                        </a:rPr>
                        <a:t>Video</a:t>
                      </a:r>
                      <a:r>
                        <a:rPr lang="fr-FR" sz="1100" b="0" i="0" u="none" strike="noStrike" dirty="0">
                          <a:solidFill>
                            <a:srgbClr val="000000"/>
                          </a:solidFill>
                          <a:effectLst/>
                          <a:latin typeface="Calibri" panose="020F0502020204030204" pitchFamily="34" charset="0"/>
                        </a:rPr>
                        <a:t> </a:t>
                      </a:r>
                      <a:r>
                        <a:rPr lang="fr-FR" sz="1100" b="0" i="0" u="none" strike="noStrike" dirty="0" err="1">
                          <a:solidFill>
                            <a:srgbClr val="000000"/>
                          </a:solidFill>
                          <a:effectLst/>
                          <a:latin typeface="Calibri" panose="020F0502020204030204" pitchFamily="34" charset="0"/>
                        </a:rPr>
                        <a:t>Analysis</a:t>
                      </a:r>
                      <a:r>
                        <a:rPr lang="fr-FR" sz="1100" b="0" i="0" u="none" strike="noStrike" dirty="0">
                          <a:solidFill>
                            <a:srgbClr val="000000"/>
                          </a:solidFill>
                          <a:effectLst/>
                          <a:latin typeface="Calibri" panose="020F0502020204030204" pitchFamily="34" charset="0"/>
                        </a:rPr>
                        <a:t> for Public </a:t>
                      </a:r>
                      <a:r>
                        <a:rPr lang="fr-FR" sz="1100" b="0" i="0" u="none" strike="noStrike" dirty="0" err="1">
                          <a:solidFill>
                            <a:srgbClr val="000000"/>
                          </a:solidFill>
                          <a:effectLst/>
                          <a:latin typeface="Calibri" panose="020F0502020204030204" pitchFamily="34" charset="0"/>
                        </a:rPr>
                        <a:t>Safety</a:t>
                      </a:r>
                      <a:r>
                        <a:rPr lang="fr-FR" sz="1100" b="0" i="0" u="none" strike="noStrike" dirty="0">
                          <a:solidFill>
                            <a:srgbClr val="000000"/>
                          </a:solidFill>
                          <a:effectLst/>
                          <a:latin typeface="Calibri" panose="020F0502020204030204" pitchFamily="34" charset="0"/>
                        </a:rPr>
                        <a:t> </a:t>
                      </a:r>
                      <a:r>
                        <a:rPr lang="fr-FR" sz="1100" b="0" i="0" u="none" strike="noStrike" dirty="0" err="1">
                          <a:solidFill>
                            <a:srgbClr val="000000"/>
                          </a:solidFill>
                          <a:effectLst/>
                          <a:latin typeface="Calibri" panose="020F0502020204030204" pitchFamily="34" charset="0"/>
                        </a:rPr>
                        <a:t>framework</a:t>
                      </a:r>
                      <a:r>
                        <a:rPr lang="fr-FR" sz="1100" b="0" i="0" u="none" strike="noStrike" dirty="0">
                          <a:solidFill>
                            <a:srgbClr val="000000"/>
                          </a:solidFill>
                          <a:effectLst/>
                          <a:latin typeface="Calibri" panose="020F0502020204030204" pitchFamily="34" charset="0"/>
                        </a:rPr>
                        <a:t>)</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9221">
                <a:tc rowSpan="2">
                  <a:txBody>
                    <a:bodyPr/>
                    <a:lstStyle/>
                    <a:p>
                      <a:pPr algn="l" fontAlgn="ctr"/>
                      <a:r>
                        <a:rPr lang="fr-FR" sz="1100" b="0" i="0" u="none" strike="noStrike" dirty="0">
                          <a:solidFill>
                            <a:srgbClr val="000000"/>
                          </a:solidFill>
                          <a:effectLst/>
                          <a:latin typeface="Calibri" panose="020F0502020204030204" pitchFamily="34" charset="0"/>
                        </a:rPr>
                        <a:t>Smart transportation</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0000"/>
                          </a:solidFill>
                          <a:effectLst/>
                          <a:latin typeface="Calibri" panose="020F0502020204030204" pitchFamily="34" charset="0"/>
                        </a:rPr>
                        <a:t>- Véhicules autonomes</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61263">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 Gestion fine du trafic (routier, ferroviaire, etc.)</a:t>
                      </a:r>
                    </a:p>
                  </a:txBody>
                  <a:tcPr marL="2042" marR="2042" marT="20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10" name="Objet 9"/>
          <p:cNvGraphicFramePr>
            <a:graphicFrameLocks noChangeAspect="1"/>
          </p:cNvGraphicFramePr>
          <p:nvPr>
            <p:extLst>
              <p:ext uri="{D42A27DB-BD31-4B8C-83A1-F6EECF244321}">
                <p14:modId xmlns:p14="http://schemas.microsoft.com/office/powerpoint/2010/main" val="3556055025"/>
              </p:ext>
            </p:extLst>
          </p:nvPr>
        </p:nvGraphicFramePr>
        <p:xfrm>
          <a:off x="6096937" y="704510"/>
          <a:ext cx="6111845" cy="247650"/>
        </p:xfrm>
        <a:graphic>
          <a:graphicData uri="http://schemas.openxmlformats.org/presentationml/2006/ole">
            <mc:AlternateContent xmlns:mc="http://schemas.openxmlformats.org/markup-compatibility/2006">
              <mc:Choice xmlns:v="urn:schemas-microsoft-com:vml" Requires="v">
                <p:oleObj spid="_x0000_s2054" name="Feuille de calcul" r:id="rId4" imgW="7315200" imgH="247680" progId="Excel.Sheet.12">
                  <p:embed/>
                </p:oleObj>
              </mc:Choice>
              <mc:Fallback>
                <p:oleObj name="Feuille de calcul" r:id="rId4" imgW="7315200" imgH="247680" progId="Excel.Sheet.12">
                  <p:embed/>
                  <p:pic>
                    <p:nvPicPr>
                      <p:cNvPr id="0" name=""/>
                      <p:cNvPicPr/>
                      <p:nvPr/>
                    </p:nvPicPr>
                    <p:blipFill>
                      <a:blip r:embed="rId5"/>
                      <a:stretch>
                        <a:fillRect/>
                      </a:stretch>
                    </p:blipFill>
                    <p:spPr>
                      <a:xfrm>
                        <a:off x="6096937" y="704510"/>
                        <a:ext cx="6111845" cy="247650"/>
                      </a:xfrm>
                      <a:prstGeom prst="rect">
                        <a:avLst/>
                      </a:prstGeom>
                    </p:spPr>
                  </p:pic>
                </p:oleObj>
              </mc:Fallback>
            </mc:AlternateContent>
          </a:graphicData>
        </a:graphic>
      </p:graphicFrame>
    </p:spTree>
    <p:extLst>
      <p:ext uri="{BB962C8B-B14F-4D97-AF65-F5344CB8AC3E}">
        <p14:creationId xmlns:p14="http://schemas.microsoft.com/office/powerpoint/2010/main" val="261369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
          </p:nvPr>
        </p:nvSpPr>
        <p:spPr/>
        <p:txBody>
          <a:bodyPr/>
          <a:lstStyle/>
          <a:p>
            <a:fld id="{49F3E30D-2A0A-4F1F-A2C8-FE74F15B263D}" type="slidenum">
              <a:rPr lang="fr-FR" smtClean="0"/>
              <a:pPr/>
              <a:t>9</a:t>
            </a:fld>
            <a:endParaRPr lang="fr-FR"/>
          </a:p>
        </p:txBody>
      </p:sp>
      <p:sp>
        <p:nvSpPr>
          <p:cNvPr id="4" name="Espace réservé du pied de page 3"/>
          <p:cNvSpPr>
            <a:spLocks noGrp="1"/>
          </p:cNvSpPr>
          <p:nvPr>
            <p:ph type="ftr" sz="quarter" idx="11"/>
          </p:nvPr>
        </p:nvSpPr>
        <p:spPr/>
        <p:txBody>
          <a:bodyPr/>
          <a:lstStyle/>
          <a:p>
            <a:r>
              <a:rPr lang="fr-FR" smtClean="0"/>
              <a:t>I&amp;R+TES global</a:t>
            </a:r>
            <a:endParaRPr lang="fr-FR" dirty="0"/>
          </a:p>
        </p:txBody>
      </p:sp>
    </p:spTree>
    <p:extLst>
      <p:ext uri="{BB962C8B-B14F-4D97-AF65-F5344CB8AC3E}">
        <p14:creationId xmlns:p14="http://schemas.microsoft.com/office/powerpoint/2010/main" val="555563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ésentation / Intermédiaire / Fin">
  <a:themeElements>
    <a:clrScheme name="TEMPLATE I&amp;R">
      <a:dk1>
        <a:sysClr val="windowText" lastClr="000000"/>
      </a:dk1>
      <a:lt1>
        <a:sysClr val="window" lastClr="FFFFFF"/>
      </a:lt1>
      <a:dk2>
        <a:srgbClr val="000000"/>
      </a:dk2>
      <a:lt2>
        <a:srgbClr val="EBEBEB"/>
      </a:lt2>
      <a:accent1>
        <a:srgbClr val="00B1EB"/>
      </a:accent1>
      <a:accent2>
        <a:srgbClr val="000000"/>
      </a:accent2>
      <a:accent3>
        <a:srgbClr val="733E91"/>
      </a:accent3>
      <a:accent4>
        <a:srgbClr val="500000"/>
      </a:accent4>
      <a:accent5>
        <a:srgbClr val="E30613"/>
      </a:accent5>
      <a:accent6>
        <a:srgbClr val="F6C100"/>
      </a:accent6>
      <a:hlink>
        <a:srgbClr val="DEDC00"/>
      </a:hlink>
      <a:folHlink>
        <a:srgbClr val="00000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mp;R-TES" id="{3F63BC57-673E-4025-AF13-00A3203135B8}" vid="{8EFE9BAD-E868-44F1-9B13-ED7CCE4C41F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16676</TotalTime>
  <Words>1028</Words>
  <Application>Microsoft Office PowerPoint</Application>
  <PresentationFormat>Grand écran</PresentationFormat>
  <Paragraphs>129</Paragraphs>
  <Slides>9</Slides>
  <Notes>2</Notes>
  <HiddenSlides>0</HiddenSlides>
  <MMClips>0</MMClips>
  <ScaleCrop>false</ScaleCrop>
  <HeadingPairs>
    <vt:vector size="8" baseType="variant">
      <vt:variant>
        <vt:lpstr>Polices utilisées</vt:lpstr>
      </vt:variant>
      <vt:variant>
        <vt:i4>8</vt:i4>
      </vt:variant>
      <vt:variant>
        <vt:lpstr>Thème</vt:lpstr>
      </vt:variant>
      <vt:variant>
        <vt:i4>1</vt:i4>
      </vt:variant>
      <vt:variant>
        <vt:lpstr>Serveurs OLE incorporés</vt:lpstr>
      </vt:variant>
      <vt:variant>
        <vt:i4>1</vt:i4>
      </vt:variant>
      <vt:variant>
        <vt:lpstr>Titres des diapositives</vt:lpstr>
      </vt:variant>
      <vt:variant>
        <vt:i4>9</vt:i4>
      </vt:variant>
    </vt:vector>
  </HeadingPairs>
  <TitlesOfParts>
    <vt:vector size="19" baseType="lpstr">
      <vt:lpstr>SimSun</vt:lpstr>
      <vt:lpstr>Arial</vt:lpstr>
      <vt:lpstr>Calibri</vt:lpstr>
      <vt:lpstr>Courier New</vt:lpstr>
      <vt:lpstr>Liberation Serif</vt:lpstr>
      <vt:lpstr>Mangal</vt:lpstr>
      <vt:lpstr>Tw Cen MT</vt:lpstr>
      <vt:lpstr>Wingdings</vt:lpstr>
      <vt:lpstr>Présentation / Intermédiaire / Fin</vt:lpstr>
      <vt:lpstr>Feuille de calcul</vt:lpstr>
      <vt:lpstr>Images et Réseaux : Feuille de route Intelligence et data (Draft)</vt:lpstr>
      <vt:lpstr>Préambule</vt:lpstr>
      <vt:lpstr>Objectif de la feuille de route Images et Réseaux</vt:lpstr>
      <vt:lpstr>IA / Data : chaîne de valeur</vt:lpstr>
      <vt:lpstr>Enjeu de l’IA</vt:lpstr>
      <vt:lpstr>les enjeux pour la France et pour nos régions </vt:lpstr>
      <vt:lpstr>Les verrous technologiques</vt:lpstr>
      <vt:lpstr>Recommandations</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Emma KREMBSER</dc:creator>
  <cp:lastModifiedBy>Michel MALEK</cp:lastModifiedBy>
  <cp:revision>292</cp:revision>
  <dcterms:created xsi:type="dcterms:W3CDTF">2018-11-07T14:37:14Z</dcterms:created>
  <dcterms:modified xsi:type="dcterms:W3CDTF">2020-11-12T08:11:55Z</dcterms:modified>
</cp:coreProperties>
</file>