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"/>
  </p:notesMasterIdLst>
  <p:sldIdLst>
    <p:sldId id="290" r:id="rId2"/>
    <p:sldId id="294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1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31276-25EC-4CF0-BAA5-826E034E0946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C0C1-7324-4AAF-ADAB-500C514B88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51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5975974"/>
            <a:ext cx="3710867" cy="8820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3E30D-2A0A-4F1F-A2C8-FE74F15B263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114141" y="5952565"/>
            <a:ext cx="5077858" cy="2510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74858"/>
            <a:ext cx="12192000" cy="90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98265" y="1977964"/>
            <a:ext cx="5795467" cy="1649991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Insérez un titre de sous-partie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904670" y="4369331"/>
            <a:ext cx="2382660" cy="82867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Auteur</a:t>
            </a:r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3E30D-2A0A-4F1F-A2C8-FE74F15B263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I&amp;R CA 16/11/2020</a:t>
            </a:r>
          </a:p>
        </p:txBody>
      </p:sp>
    </p:spTree>
    <p:extLst>
      <p:ext uri="{BB962C8B-B14F-4D97-AF65-F5344CB8AC3E}">
        <p14:creationId xmlns:p14="http://schemas.microsoft.com/office/powerpoint/2010/main" val="254484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0698" y="370044"/>
            <a:ext cx="7400365" cy="113083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2"/>
          </p:nvPr>
        </p:nvSpPr>
        <p:spPr>
          <a:xfrm>
            <a:off x="838200" y="1679389"/>
            <a:ext cx="10992863" cy="4192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49BED8"/>
              </a:buClr>
              <a:buFont typeface="Wingdings" panose="05000000000000000000" pitchFamily="2" charset="2"/>
              <a:buChar char="u"/>
              <a:defRPr>
                <a:latin typeface="+mn-lt"/>
              </a:defRPr>
            </a:lvl1pPr>
            <a:lvl2pPr marL="685800" indent="-228600">
              <a:buClr>
                <a:srgbClr val="49BED8"/>
              </a:buClr>
              <a:buSzPct val="100000"/>
              <a:buFont typeface="Wingdings" panose="05000000000000000000" pitchFamily="2" charset="2"/>
              <a:buChar char="ü"/>
              <a:defRPr>
                <a:latin typeface="+mn-lt"/>
              </a:defRPr>
            </a:lvl2pPr>
            <a:lvl3pPr marL="1143000" indent="-228600">
              <a:buClr>
                <a:srgbClr val="49BED8"/>
              </a:buClr>
              <a:buSzPct val="100000"/>
              <a:buFont typeface="Wingdings" panose="05000000000000000000" pitchFamily="2" charset="2"/>
              <a:buChar char="q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3E30D-2A0A-4F1F-A2C8-FE74F15B263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I&amp;R CA 16/11/2020</a:t>
            </a:r>
          </a:p>
        </p:txBody>
      </p:sp>
    </p:spTree>
    <p:extLst>
      <p:ext uri="{BB962C8B-B14F-4D97-AF65-F5344CB8AC3E}">
        <p14:creationId xmlns:p14="http://schemas.microsoft.com/office/powerpoint/2010/main" val="401761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5110502" y="2602877"/>
            <a:ext cx="1970996" cy="63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Auteur</a:t>
            </a:r>
          </a:p>
        </p:txBody>
      </p:sp>
      <p:pic>
        <p:nvPicPr>
          <p:cNvPr id="9" name="Picture 7" descr="U:\logo\logo_pole-enti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8" y="4694671"/>
            <a:ext cx="1641573" cy="3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 userDrawn="1"/>
        </p:nvSpPr>
        <p:spPr>
          <a:xfrm>
            <a:off x="1995378" y="1573233"/>
            <a:ext cx="820124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400" b="1" dirty="0">
                <a:solidFill>
                  <a:prstClr val="black"/>
                </a:solidFill>
              </a:rPr>
              <a:t>Merci de votre attention !</a:t>
            </a:r>
          </a:p>
        </p:txBody>
      </p:sp>
      <p:sp>
        <p:nvSpPr>
          <p:cNvPr id="19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3E30D-2A0A-4F1F-A2C8-FE74F15B263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1026" name="Picture 2" descr="image0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7" y="5076384"/>
            <a:ext cx="5851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I&amp;R CA 16/11/2020</a:t>
            </a:r>
          </a:p>
        </p:txBody>
      </p:sp>
    </p:spTree>
    <p:extLst>
      <p:ext uri="{BB962C8B-B14F-4D97-AF65-F5344CB8AC3E}">
        <p14:creationId xmlns:p14="http://schemas.microsoft.com/office/powerpoint/2010/main" val="113680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5975974"/>
            <a:ext cx="2749247" cy="8820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3E30D-2A0A-4F1F-A2C8-FE74F15B26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114141" y="5952565"/>
            <a:ext cx="5077858" cy="2510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194153"/>
            <a:ext cx="12191999" cy="178182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2364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I&amp;R CA 16/11/2020</a:t>
            </a:r>
            <a:endParaRPr lang="fr-FR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61130" y="6356352"/>
            <a:ext cx="1349188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42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1FC543-1BCE-E24D-B2C4-2CE8153CD32C}"/>
              </a:ext>
            </a:extLst>
          </p:cNvPr>
          <p:cNvSpPr/>
          <p:nvPr userDrawn="1"/>
        </p:nvSpPr>
        <p:spPr>
          <a:xfrm>
            <a:off x="0" y="5952215"/>
            <a:ext cx="12211664" cy="9341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15D454-1A28-8C41-AD4B-4EBA22D6EF4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96" y="5780670"/>
            <a:ext cx="1493997" cy="10520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3607" y="105150"/>
            <a:ext cx="71995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30" y="1568557"/>
            <a:ext cx="11125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3E30D-2A0A-4F1F-A2C8-FE74F15B263D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92935" y="5998228"/>
            <a:ext cx="7708237" cy="82859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FF92220-62DE-6A4E-BF71-37E92325B2FE}"/>
              </a:ext>
            </a:extLst>
          </p:cNvPr>
          <p:cNvSpPr txBox="1"/>
          <p:nvPr userDrawn="1"/>
        </p:nvSpPr>
        <p:spPr>
          <a:xfrm>
            <a:off x="66943" y="6508777"/>
            <a:ext cx="3575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Le pôle de compétitivité numérique de l’Ouest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I&amp;R CA 16/11/2020</a:t>
            </a:r>
          </a:p>
        </p:txBody>
      </p:sp>
    </p:spTree>
    <p:extLst>
      <p:ext uri="{BB962C8B-B14F-4D97-AF65-F5344CB8AC3E}">
        <p14:creationId xmlns:p14="http://schemas.microsoft.com/office/powerpoint/2010/main" val="40341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9BED8"/>
        </a:buClr>
        <a:buFont typeface="Wingdings" panose="05000000000000000000" pitchFamily="2" charset="2"/>
        <a:buChar char=""/>
        <a:defRPr sz="2800" kern="1200" baseline="0">
          <a:solidFill>
            <a:schemeClr val="tx1"/>
          </a:solidFill>
          <a:latin typeface="Work Sans Bold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BED8"/>
        </a:buClr>
        <a:buSzPct val="67000"/>
        <a:buFont typeface="Wingdings" panose="05000000000000000000" pitchFamily="2" charset="2"/>
        <a:buChar char="ü"/>
        <a:defRPr sz="2400" kern="1200" baseline="0">
          <a:solidFill>
            <a:schemeClr val="tx1"/>
          </a:solidFill>
          <a:latin typeface="Work Sans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BED8"/>
        </a:buClr>
        <a:buFont typeface="Wingdings" panose="05000000000000000000" pitchFamily="2" charset="2"/>
        <a:buChar char="v"/>
        <a:defRPr sz="2000" kern="1200" baseline="0">
          <a:solidFill>
            <a:schemeClr val="tx1"/>
          </a:solidFill>
          <a:latin typeface="Work Sans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BED8"/>
        </a:buClr>
        <a:buSzPct val="67000"/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Work Sans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BED8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Work Sans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EDIH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Choix officiel DGE reporté à fin Novembre</a:t>
            </a:r>
          </a:p>
          <a:p>
            <a:r>
              <a:rPr lang="fr-FR" dirty="0"/>
              <a:t>AAP européen au mieux en Q12021</a:t>
            </a:r>
          </a:p>
          <a:p>
            <a:r>
              <a:rPr lang="fr-FR" dirty="0"/>
              <a:t>Planning possible:</a:t>
            </a:r>
          </a:p>
          <a:p>
            <a:pPr lvl="1"/>
            <a:r>
              <a:rPr lang="fr-FR" dirty="0"/>
              <a:t>Réponses avril 2021</a:t>
            </a:r>
          </a:p>
          <a:p>
            <a:pPr lvl="1"/>
            <a:r>
              <a:rPr lang="fr-FR" dirty="0"/>
              <a:t>Sélection en juin 2021</a:t>
            </a:r>
          </a:p>
          <a:p>
            <a:pPr lvl="1"/>
            <a:r>
              <a:rPr lang="fr-FR" dirty="0"/>
              <a:t>Contractualisation en Q3 2021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3E30D-2A0A-4F1F-A2C8-FE74F15B263D}" type="slidenum">
              <a:rPr lang="fr-FR" smtClean="0">
                <a:solidFill>
                  <a:prstClr val="white"/>
                </a:solidFill>
              </a:rPr>
              <a:pPr/>
              <a:t>1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I&amp;R CA 16/11/2020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36" y="3079367"/>
            <a:ext cx="2585968" cy="16292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880" y="1890648"/>
            <a:ext cx="3200400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30698" y="35323"/>
            <a:ext cx="7400365" cy="1130830"/>
          </a:xfrm>
        </p:spPr>
        <p:txBody>
          <a:bodyPr/>
          <a:lstStyle/>
          <a:p>
            <a:r>
              <a:rPr lang="fr-FR" dirty="0"/>
              <a:t>AMI DGE: Infos ARF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838200" y="1061544"/>
            <a:ext cx="10992863" cy="4950373"/>
          </a:xfrm>
        </p:spPr>
        <p:txBody>
          <a:bodyPr>
            <a:normAutofit fontScale="40000" lnSpcReduction="20000"/>
          </a:bodyPr>
          <a:lstStyle/>
          <a:p>
            <a:r>
              <a:rPr lang="fr-FR" sz="6000" b="1" dirty="0">
                <a:solidFill>
                  <a:srgbClr val="00B050"/>
                </a:solidFill>
              </a:rPr>
              <a:t>18 dossiers examinés, tous sont retenus, à l’exception d’un projet</a:t>
            </a:r>
            <a:r>
              <a:rPr lang="fr-FR" sz="6000" dirty="0">
                <a:solidFill>
                  <a:srgbClr val="00B050"/>
                </a:solidFill>
              </a:rPr>
              <a:t> </a:t>
            </a:r>
            <a:r>
              <a:rPr lang="fr-FR" sz="6000" dirty="0"/>
              <a:t>(AIM / un des 3 projets de AURA)</a:t>
            </a:r>
          </a:p>
          <a:p>
            <a:pPr lvl="1"/>
            <a:r>
              <a:rPr lang="fr-FR" sz="4500" dirty="0"/>
              <a:t>le </a:t>
            </a:r>
            <a:r>
              <a:rPr lang="fr-FR" sz="4500" dirty="0" err="1"/>
              <a:t>copil</a:t>
            </a:r>
            <a:r>
              <a:rPr lang="fr-FR" sz="4500" dirty="0"/>
              <a:t> a relevé la grande qualité des dossiers reçus et le bel effort de concertation des porteurs de projet (partenaires, inscription dans l’écosystème)</a:t>
            </a:r>
          </a:p>
          <a:p>
            <a:pPr lvl="1"/>
            <a:r>
              <a:rPr lang="fr-FR" sz="4500" dirty="0"/>
              <a:t>L’esprit du dispositif EDIH (guichet unique, focus technologiques, offres de service couvrant différents axes, ancrage territorial et mise en réseau) est bien compris par les candidats. </a:t>
            </a:r>
          </a:p>
          <a:p>
            <a:pPr lvl="1"/>
            <a:r>
              <a:rPr lang="fr-FR" sz="4500" dirty="0"/>
              <a:t>Plusieurs dossiers font état de la mise en œuvre d’un outil numérique de pilotage (</a:t>
            </a:r>
            <a:r>
              <a:rPr lang="fr-FR" sz="4500" dirty="0" err="1"/>
              <a:t>Digipilot</a:t>
            </a:r>
            <a:r>
              <a:rPr lang="fr-FR" sz="4500" dirty="0"/>
              <a:t>, notamment). </a:t>
            </a:r>
          </a:p>
          <a:p>
            <a:r>
              <a:rPr lang="fr-FR" sz="6000" dirty="0"/>
              <a:t>Axes d’amélioration des candidatures  </a:t>
            </a:r>
          </a:p>
          <a:p>
            <a:pPr lvl="1"/>
            <a:r>
              <a:rPr lang="fr-FR" sz="4500" dirty="0"/>
              <a:t>Plan d’affaires / prospection : un </a:t>
            </a:r>
            <a:r>
              <a:rPr lang="fr-FR" sz="4500" b="1" dirty="0">
                <a:solidFill>
                  <a:srgbClr val="FF0000"/>
                </a:solidFill>
              </a:rPr>
              <a:t>manque de précision dans la présentation des phases de déploiement </a:t>
            </a:r>
            <a:r>
              <a:rPr lang="fr-FR" sz="4500" dirty="0"/>
              <a:t>dans le temps des différents services, dans l’organisation des ressources humaines prévues (en particulier lorsqu’elles relèvent de mises à disposition de personnel par des partenaires), ainsi que dans le dimensionnement de la prospection commerciale envisagée en regard des écosystèmes cibles parfois très larges. </a:t>
            </a:r>
          </a:p>
          <a:p>
            <a:pPr lvl="1"/>
            <a:r>
              <a:rPr lang="fr-FR" sz="4500" dirty="0"/>
              <a:t>Liste des indicateurs, résultats ciblés (description, quantification)</a:t>
            </a:r>
          </a:p>
          <a:p>
            <a:pPr lvl="1"/>
            <a:r>
              <a:rPr lang="fr-FR" sz="4500" dirty="0"/>
              <a:t>Le </a:t>
            </a:r>
            <a:r>
              <a:rPr lang="fr-FR" sz="4500" b="1" dirty="0">
                <a:solidFill>
                  <a:srgbClr val="FF0000"/>
                </a:solidFill>
              </a:rPr>
              <a:t>caractère parfois trop généraliste des services offerts</a:t>
            </a:r>
            <a:r>
              <a:rPr lang="fr-FR" sz="4500" dirty="0"/>
              <a:t>.</a:t>
            </a:r>
          </a:p>
          <a:p>
            <a:pPr lvl="1"/>
            <a:r>
              <a:rPr lang="fr-FR" sz="4500" b="1" dirty="0">
                <a:solidFill>
                  <a:srgbClr val="FF0000"/>
                </a:solidFill>
              </a:rPr>
              <a:t>Un valorisation insuffisante de l’existant </a:t>
            </a:r>
            <a:r>
              <a:rPr lang="fr-FR" sz="4500" dirty="0"/>
              <a:t>et des résultats des actions déjà déployées sur le territoire (bilans chiffrés qui permettrait de souligner l’accélération qui résulterait de l’octroi de fonds supplémentaires via le programme EDIH)</a:t>
            </a:r>
          </a:p>
          <a:p>
            <a:pPr lvl="1"/>
            <a:r>
              <a:rPr lang="fr-FR" sz="4500" b="1" dirty="0">
                <a:solidFill>
                  <a:srgbClr val="FF0000"/>
                </a:solidFill>
              </a:rPr>
              <a:t>La collaboration inter-EDIH, en particulier entre régions européennes, enjeu majeur du futur appel européen, qui devra être mieux travaillée.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3E30D-2A0A-4F1F-A2C8-FE74F15B263D}" type="slidenum">
              <a:rPr lang="fr-FR" smtClean="0">
                <a:solidFill>
                  <a:prstClr val="white"/>
                </a:solidFill>
              </a:rPr>
              <a:pPr/>
              <a:t>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I&amp;R CA 16/11/2020</a:t>
            </a:r>
          </a:p>
        </p:txBody>
      </p:sp>
    </p:spTree>
    <p:extLst>
      <p:ext uri="{BB962C8B-B14F-4D97-AF65-F5344CB8AC3E}">
        <p14:creationId xmlns:p14="http://schemas.microsoft.com/office/powerpoint/2010/main" val="3083409751"/>
      </p:ext>
    </p:extLst>
  </p:cSld>
  <p:clrMapOvr>
    <a:masterClrMapping/>
  </p:clrMapOvr>
</p:sld>
</file>

<file path=ppt/theme/theme1.xml><?xml version="1.0" encoding="utf-8"?>
<a:theme xmlns:a="http://schemas.openxmlformats.org/drawingml/2006/main" name="I&amp;R-seul">
  <a:themeElements>
    <a:clrScheme name="TEMPLATE I&amp;R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00B1EB"/>
      </a:accent1>
      <a:accent2>
        <a:srgbClr val="000000"/>
      </a:accent2>
      <a:accent3>
        <a:srgbClr val="733E91"/>
      </a:accent3>
      <a:accent4>
        <a:srgbClr val="500000"/>
      </a:accent4>
      <a:accent5>
        <a:srgbClr val="E30613"/>
      </a:accent5>
      <a:accent6>
        <a:srgbClr val="F6C100"/>
      </a:accent6>
      <a:hlink>
        <a:srgbClr val="DEDC00"/>
      </a:hlink>
      <a:folHlink>
        <a:srgbClr val="00000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&amp;R-TES" id="{3F63BC57-673E-4025-AF13-00A3203135B8}" vid="{8EFE9BAD-E868-44F1-9B13-ED7CCE4C41F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291</Words>
  <Application>Microsoft Office PowerPoint</Application>
  <PresentationFormat>Grand écran</PresentationFormat>
  <Paragraphs>22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Tw Cen MT</vt:lpstr>
      <vt:lpstr>Wingdings</vt:lpstr>
      <vt:lpstr>Work Sans Bold</vt:lpstr>
      <vt:lpstr>Work Sans Regular</vt:lpstr>
      <vt:lpstr>I&amp;R-seul</vt:lpstr>
      <vt:lpstr>EDIH</vt:lpstr>
      <vt:lpstr>AMI DGE: Infos ARF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I&amp;R+TES Leader Numérique du Grand Ouest</dc:title>
  <dc:creator>Stephanie GERON-BLAY</dc:creator>
  <cp:lastModifiedBy>jean</cp:lastModifiedBy>
  <cp:revision>98</cp:revision>
  <dcterms:created xsi:type="dcterms:W3CDTF">2019-05-22T09:31:18Z</dcterms:created>
  <dcterms:modified xsi:type="dcterms:W3CDTF">2020-11-23T07:45:14Z</dcterms:modified>
</cp:coreProperties>
</file>