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7" r:id="rId1"/>
  </p:sldMasterIdLst>
  <p:notesMasterIdLst>
    <p:notesMasterId r:id="rId4"/>
  </p:notesMasterIdLst>
  <p:sldIdLst>
    <p:sldId id="290" r:id="rId2"/>
    <p:sldId id="294" r:id="rId3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9BED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7001" autoAdjust="0"/>
    <p:restoredTop sz="93979" autoAdjust="0"/>
  </p:normalViewPr>
  <p:slideViewPr>
    <p:cSldViewPr snapToGrid="0">
      <p:cViewPr varScale="1">
        <p:scale>
          <a:sx n="61" d="100"/>
          <a:sy n="61" d="100"/>
        </p:scale>
        <p:origin x="73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A731276-25EC-4CF0-BAA5-826E034E0946}" type="datetimeFigureOut">
              <a:rPr lang="fr-FR" smtClean="0"/>
              <a:t>23/11/2020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2AC0C1-7324-4AAF-ADAB-500C514B888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785189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présen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-1" y="5975974"/>
            <a:ext cx="3710867" cy="88202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prstClr val="white"/>
              </a:solidFill>
            </a:endParaRPr>
          </a:p>
        </p:txBody>
      </p:sp>
      <p:sp>
        <p:nvSpPr>
          <p:cNvPr id="9" name="Espace réservé du numéro de diapositive 14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49F3E30D-2A0A-4F1F-A2C8-FE74F15B263D}" type="slidenum">
              <a:rPr lang="fr-FR" smtClean="0">
                <a:solidFill>
                  <a:prstClr val="white"/>
                </a:solidFill>
              </a:rPr>
              <a:pPr/>
              <a:t>‹N°›</a:t>
            </a:fld>
            <a:endParaRPr lang="fr-FR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7114141" y="5952565"/>
            <a:ext cx="5077858" cy="251011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prstClr val="white"/>
              </a:solidFill>
            </a:endParaRPr>
          </a:p>
        </p:txBody>
      </p:sp>
      <p:pic>
        <p:nvPicPr>
          <p:cNvPr id="7" name="Imag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2174858"/>
            <a:ext cx="12192000" cy="9032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52483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intermédi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3198265" y="1977964"/>
            <a:ext cx="5795467" cy="1649991"/>
          </a:xfrm>
        </p:spPr>
        <p:txBody>
          <a:bodyPr/>
          <a:lstStyle>
            <a:lvl1pPr algn="ctr">
              <a:defRPr b="0">
                <a:solidFill>
                  <a:schemeClr val="tx1"/>
                </a:solidFill>
              </a:defRPr>
            </a:lvl1pPr>
          </a:lstStyle>
          <a:p>
            <a:r>
              <a:rPr lang="fr-FR" dirty="0"/>
              <a:t>Insérez un titre de sous-partie</a:t>
            </a:r>
          </a:p>
        </p:txBody>
      </p:sp>
      <p:sp>
        <p:nvSpPr>
          <p:cNvPr id="7" name="Espace réservé du texte 6"/>
          <p:cNvSpPr>
            <a:spLocks noGrp="1"/>
          </p:cNvSpPr>
          <p:nvPr>
            <p:ph type="body" sz="quarter" idx="12" hasCustomPrompt="1"/>
          </p:nvPr>
        </p:nvSpPr>
        <p:spPr>
          <a:xfrm>
            <a:off x="4904670" y="4369331"/>
            <a:ext cx="2382660" cy="828675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fr-FR" dirty="0"/>
              <a:t>Auteur</a:t>
            </a:r>
          </a:p>
        </p:txBody>
      </p:sp>
      <p:sp>
        <p:nvSpPr>
          <p:cNvPr id="9" name="Espace réservé du numéro de diapositive 14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49F3E30D-2A0A-4F1F-A2C8-FE74F15B263D}" type="slidenum">
              <a:rPr lang="fr-FR" smtClean="0">
                <a:solidFill>
                  <a:prstClr val="white"/>
                </a:solidFill>
              </a:rPr>
              <a:pPr/>
              <a:t>‹N°›</a:t>
            </a:fld>
            <a:endParaRPr lang="fr-FR">
              <a:solidFill>
                <a:prstClr val="white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/>
              <a:t>I&amp;R CA 16/11/2020</a:t>
            </a:r>
          </a:p>
        </p:txBody>
      </p:sp>
    </p:spTree>
    <p:extLst>
      <p:ext uri="{BB962C8B-B14F-4D97-AF65-F5344CB8AC3E}">
        <p14:creationId xmlns:p14="http://schemas.microsoft.com/office/powerpoint/2010/main" val="2544840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430698" y="370044"/>
            <a:ext cx="7400365" cy="1130830"/>
          </a:xfrm>
        </p:spPr>
        <p:txBody>
          <a:bodyPr anchor="b"/>
          <a:lstStyle>
            <a:lvl1pPr algn="ctr">
              <a:defRPr sz="4400"/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10" name="Espace réservé du contenu 9"/>
          <p:cNvSpPr>
            <a:spLocks noGrp="1"/>
          </p:cNvSpPr>
          <p:nvPr>
            <p:ph sz="quarter" idx="12"/>
          </p:nvPr>
        </p:nvSpPr>
        <p:spPr>
          <a:xfrm>
            <a:off x="838200" y="1679389"/>
            <a:ext cx="10992863" cy="4192494"/>
          </a:xfrm>
          <a:prstGeom prst="rect">
            <a:avLst/>
          </a:prstGeom>
        </p:spPr>
        <p:txBody>
          <a:bodyPr/>
          <a:lstStyle>
            <a:lvl1pPr marL="457200" indent="-457200">
              <a:buClr>
                <a:srgbClr val="49BED8"/>
              </a:buClr>
              <a:buFont typeface="Wingdings" panose="05000000000000000000" pitchFamily="2" charset="2"/>
              <a:buChar char="u"/>
              <a:defRPr>
                <a:latin typeface="+mn-lt"/>
              </a:defRPr>
            </a:lvl1pPr>
            <a:lvl2pPr marL="685800" indent="-228600">
              <a:buClr>
                <a:srgbClr val="49BED8"/>
              </a:buClr>
              <a:buSzPct val="100000"/>
              <a:buFont typeface="Wingdings" panose="05000000000000000000" pitchFamily="2" charset="2"/>
              <a:buChar char="ü"/>
              <a:defRPr>
                <a:latin typeface="+mn-lt"/>
              </a:defRPr>
            </a:lvl2pPr>
            <a:lvl3pPr marL="1143000" indent="-228600">
              <a:buClr>
                <a:srgbClr val="49BED8"/>
              </a:buClr>
              <a:buSzPct val="100000"/>
              <a:buFont typeface="Wingdings" panose="05000000000000000000" pitchFamily="2" charset="2"/>
              <a:buChar char="q"/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6" name="Espace réservé du numéro de diapositive 14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49F3E30D-2A0A-4F1F-A2C8-FE74F15B263D}" type="slidenum">
              <a:rPr lang="fr-FR" smtClean="0">
                <a:solidFill>
                  <a:prstClr val="white"/>
                </a:solidFill>
              </a:rPr>
              <a:pPr/>
              <a:t>‹N°›</a:t>
            </a:fld>
            <a:endParaRPr lang="fr-FR">
              <a:solidFill>
                <a:prstClr val="white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/>
              <a:t>I&amp;R CA 16/11/2020</a:t>
            </a:r>
          </a:p>
        </p:txBody>
      </p:sp>
    </p:spTree>
    <p:extLst>
      <p:ext uri="{BB962C8B-B14F-4D97-AF65-F5344CB8AC3E}">
        <p14:creationId xmlns:p14="http://schemas.microsoft.com/office/powerpoint/2010/main" val="40176139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f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texte 15"/>
          <p:cNvSpPr>
            <a:spLocks noGrp="1"/>
          </p:cNvSpPr>
          <p:nvPr>
            <p:ph type="body" sz="quarter" idx="12" hasCustomPrompt="1"/>
          </p:nvPr>
        </p:nvSpPr>
        <p:spPr>
          <a:xfrm>
            <a:off x="5110502" y="2602877"/>
            <a:ext cx="1970996" cy="63755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fr-FR" dirty="0"/>
              <a:t>Auteur</a:t>
            </a:r>
          </a:p>
        </p:txBody>
      </p:sp>
      <p:pic>
        <p:nvPicPr>
          <p:cNvPr id="9" name="Picture 7" descr="U:\logo\logo_pole-entier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0658" y="4694671"/>
            <a:ext cx="1641573" cy="3014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ZoneTexte 4"/>
          <p:cNvSpPr txBox="1"/>
          <p:nvPr userDrawn="1"/>
        </p:nvSpPr>
        <p:spPr>
          <a:xfrm>
            <a:off x="1995378" y="1573233"/>
            <a:ext cx="8201245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fr-FR" sz="4400" b="1" dirty="0">
                <a:solidFill>
                  <a:prstClr val="black"/>
                </a:solidFill>
              </a:rPr>
              <a:t>Merci de votre attention !</a:t>
            </a:r>
          </a:p>
        </p:txBody>
      </p:sp>
      <p:sp>
        <p:nvSpPr>
          <p:cNvPr id="19" name="Espace réservé du numéro de diapositive 14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49F3E30D-2A0A-4F1F-A2C8-FE74F15B263D}" type="slidenum">
              <a:rPr lang="fr-FR" smtClean="0">
                <a:solidFill>
                  <a:prstClr val="white"/>
                </a:solidFill>
              </a:rPr>
              <a:pPr/>
              <a:t>‹N°›</a:t>
            </a:fld>
            <a:endParaRPr lang="fr-FR">
              <a:solidFill>
                <a:prstClr val="white"/>
              </a:solidFill>
            </a:endParaRPr>
          </a:p>
        </p:txBody>
      </p:sp>
      <p:pic>
        <p:nvPicPr>
          <p:cNvPr id="1026" name="Picture 2" descr="image012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0237" y="5076384"/>
            <a:ext cx="5851525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/>
              <a:t>I&amp;R CA 16/11/2020</a:t>
            </a:r>
          </a:p>
        </p:txBody>
      </p:sp>
    </p:spTree>
    <p:extLst>
      <p:ext uri="{BB962C8B-B14F-4D97-AF65-F5344CB8AC3E}">
        <p14:creationId xmlns:p14="http://schemas.microsoft.com/office/powerpoint/2010/main" val="11368025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lide de présen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-1" y="5975974"/>
            <a:ext cx="2749247" cy="88202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Espace réservé du numéro de diapositive 14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49F3E30D-2A0A-4F1F-A2C8-FE74F15B263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0" name="Rectangle 9"/>
          <p:cNvSpPr/>
          <p:nvPr userDrawn="1"/>
        </p:nvSpPr>
        <p:spPr>
          <a:xfrm>
            <a:off x="7114141" y="5952565"/>
            <a:ext cx="5077858" cy="251011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" y="4194153"/>
            <a:ext cx="12191999" cy="1781821"/>
          </a:xfrm>
          <a:solidFill>
            <a:schemeClr val="accent2"/>
          </a:solidFill>
        </p:spPr>
        <p:txBody>
          <a:bodyPr anchor="ctr">
            <a:normAutofit/>
          </a:bodyPr>
          <a:lstStyle>
            <a:lvl1pPr algn="ctr">
              <a:defRPr sz="4800" b="1">
                <a:solidFill>
                  <a:schemeClr val="bg1"/>
                </a:solidFill>
                <a:latin typeface="Tw Cen MT" panose="020B0602020104020603" pitchFamily="34" charset="0"/>
              </a:defRPr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352364" y="6356352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I&amp;R CA 16/11/2020</a:t>
            </a:r>
            <a:endParaRPr lang="fr-FR" dirty="0"/>
          </a:p>
        </p:txBody>
      </p:sp>
      <p:sp>
        <p:nvSpPr>
          <p:cNvPr id="13" name="Date Placeholder 3"/>
          <p:cNvSpPr>
            <a:spLocks noGrp="1"/>
          </p:cNvSpPr>
          <p:nvPr>
            <p:ph type="dt" sz="half" idx="10"/>
          </p:nvPr>
        </p:nvSpPr>
        <p:spPr>
          <a:xfrm>
            <a:off x="2761130" y="6356352"/>
            <a:ext cx="1349188" cy="365125"/>
          </a:xfrm>
          <a:prstGeom prst="rect">
            <a:avLst/>
          </a:prstGeom>
        </p:spPr>
        <p:txBody>
          <a:bodyPr/>
          <a:lstStyle/>
          <a:p>
            <a:endParaRPr lang="fr-FR" dirty="0"/>
          </a:p>
        </p:txBody>
      </p:sp>
      <p:pic>
        <p:nvPicPr>
          <p:cNvPr id="16" name="Image 1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"/>
            <a:ext cx="12191999" cy="4230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37527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BE1FC543-1BCE-E24D-B2C4-2CE8153CD32C}"/>
              </a:ext>
            </a:extLst>
          </p:cNvPr>
          <p:cNvSpPr/>
          <p:nvPr userDrawn="1"/>
        </p:nvSpPr>
        <p:spPr>
          <a:xfrm>
            <a:off x="0" y="5952215"/>
            <a:ext cx="12211664" cy="93412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prstClr val="white"/>
              </a:solidFill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CC15D454-1A28-8C41-AD4B-4EBA22D6EF47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9696" y="5780670"/>
            <a:ext cx="1493997" cy="1052075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53607" y="105150"/>
            <a:ext cx="719958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7530" y="1568557"/>
            <a:ext cx="11125664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15" name="Espace réservé du numéro de diapositive 14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49F3E30D-2A0A-4F1F-A2C8-FE74F15B263D}" type="slidenum">
              <a:rPr lang="fr-FR" smtClean="0">
                <a:solidFill>
                  <a:prstClr val="white"/>
                </a:solidFill>
              </a:rPr>
              <a:pPr/>
              <a:t>‹N°›</a:t>
            </a:fld>
            <a:endParaRPr lang="fr-FR">
              <a:solidFill>
                <a:prstClr val="white"/>
              </a:solidFill>
            </a:endParaRPr>
          </a:p>
        </p:txBody>
      </p:sp>
      <p:pic>
        <p:nvPicPr>
          <p:cNvPr id="4" name="Image 3"/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2592935" y="5998228"/>
            <a:ext cx="7708237" cy="828597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FFF92220-62DE-6A4E-BF71-37E92325B2FE}"/>
              </a:ext>
            </a:extLst>
          </p:cNvPr>
          <p:cNvSpPr txBox="1"/>
          <p:nvPr userDrawn="1"/>
        </p:nvSpPr>
        <p:spPr>
          <a:xfrm>
            <a:off x="66943" y="6508777"/>
            <a:ext cx="357579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050" dirty="0">
                <a:solidFill>
                  <a:prstClr val="white"/>
                </a:solidFill>
                <a:latin typeface="+mn-lt"/>
                <a:cs typeface="Arial" panose="020B0604020202020204" pitchFamily="34" charset="0"/>
              </a:rPr>
              <a:t>Le pôle de compétitivité numérique de l’Ouest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/>
              <a:t>I&amp;R CA 16/11/2020</a:t>
            </a:r>
          </a:p>
        </p:txBody>
      </p:sp>
    </p:spTree>
    <p:extLst>
      <p:ext uri="{BB962C8B-B14F-4D97-AF65-F5344CB8AC3E}">
        <p14:creationId xmlns:p14="http://schemas.microsoft.com/office/powerpoint/2010/main" val="40341760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3" r:id="rId5"/>
  </p:sldLayoutIdLst>
  <p:hf hd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Tw Cen MT" panose="020B0602020104020603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49BED8"/>
        </a:buClr>
        <a:buFont typeface="Wingdings" panose="05000000000000000000" pitchFamily="2" charset="2"/>
        <a:buChar char=""/>
        <a:defRPr sz="2800" kern="1200" baseline="0">
          <a:solidFill>
            <a:schemeClr val="tx1"/>
          </a:solidFill>
          <a:latin typeface="Work Sans Bold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49BED8"/>
        </a:buClr>
        <a:buSzPct val="67000"/>
        <a:buFont typeface="Wingdings" panose="05000000000000000000" pitchFamily="2" charset="2"/>
        <a:buChar char="ü"/>
        <a:defRPr sz="2400" kern="1200" baseline="0">
          <a:solidFill>
            <a:schemeClr val="tx1"/>
          </a:solidFill>
          <a:latin typeface="Work Sans Regular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49BED8"/>
        </a:buClr>
        <a:buFont typeface="Wingdings" panose="05000000000000000000" pitchFamily="2" charset="2"/>
        <a:buChar char="v"/>
        <a:defRPr sz="2000" kern="1200" baseline="0">
          <a:solidFill>
            <a:schemeClr val="tx1"/>
          </a:solidFill>
          <a:latin typeface="Work Sans Regular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49BED8"/>
        </a:buClr>
        <a:buSzPct val="67000"/>
        <a:buFont typeface="Courier New" panose="02070309020205020404" pitchFamily="49" charset="0"/>
        <a:buChar char="o"/>
        <a:defRPr sz="1800" kern="1200" baseline="0">
          <a:solidFill>
            <a:schemeClr val="tx1"/>
          </a:solidFill>
          <a:latin typeface="Work Sans Regular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49BED8"/>
        </a:buClr>
        <a:buFont typeface="Wingdings" panose="05000000000000000000" pitchFamily="2" charset="2"/>
        <a:buChar char="§"/>
        <a:defRPr sz="1800" kern="1200" baseline="0">
          <a:solidFill>
            <a:schemeClr val="tx1"/>
          </a:solidFill>
          <a:latin typeface="Work Sans Regular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/>
              <a:t>EDIH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fr-FR" dirty="0"/>
              <a:t>Choix officiel DGE reporté à fin Novembre</a:t>
            </a:r>
          </a:p>
          <a:p>
            <a:r>
              <a:rPr lang="fr-FR" dirty="0"/>
              <a:t>AAP européen au mieux en Q12021</a:t>
            </a:r>
          </a:p>
          <a:p>
            <a:r>
              <a:rPr lang="fr-FR" dirty="0"/>
              <a:t>Planning possible:</a:t>
            </a:r>
          </a:p>
          <a:p>
            <a:pPr lvl="1"/>
            <a:r>
              <a:rPr lang="fr-FR" dirty="0"/>
              <a:t>Réponses avril 2021</a:t>
            </a:r>
          </a:p>
          <a:p>
            <a:pPr lvl="1"/>
            <a:r>
              <a:rPr lang="fr-FR" dirty="0"/>
              <a:t>Sélection en juin 2021</a:t>
            </a:r>
          </a:p>
          <a:p>
            <a:pPr lvl="1"/>
            <a:r>
              <a:rPr lang="fr-FR" dirty="0"/>
              <a:t>Contractualisation en Q3 2021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9F3E30D-2A0A-4F1F-A2C8-FE74F15B263D}" type="slidenum">
              <a:rPr lang="fr-FR" smtClean="0">
                <a:solidFill>
                  <a:prstClr val="white"/>
                </a:solidFill>
              </a:rPr>
              <a:pPr/>
              <a:t>1</a:t>
            </a:fld>
            <a:endParaRPr lang="fr-FR">
              <a:solidFill>
                <a:prstClr val="white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r-FR"/>
              <a:t>I&amp;R CA 16/11/2020</a:t>
            </a: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31736" y="3079367"/>
            <a:ext cx="2585968" cy="1629268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30880" y="1890648"/>
            <a:ext cx="3200400" cy="1188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51615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4430698" y="35323"/>
            <a:ext cx="7400365" cy="1130830"/>
          </a:xfrm>
        </p:spPr>
        <p:txBody>
          <a:bodyPr/>
          <a:lstStyle/>
          <a:p>
            <a:r>
              <a:rPr lang="fr-FR" dirty="0"/>
              <a:t>AMI DGE: Infos ARF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2"/>
          </p:nvPr>
        </p:nvSpPr>
        <p:spPr>
          <a:xfrm>
            <a:off x="838200" y="1061544"/>
            <a:ext cx="10992863" cy="4950373"/>
          </a:xfrm>
        </p:spPr>
        <p:txBody>
          <a:bodyPr>
            <a:normAutofit fontScale="40000" lnSpcReduction="20000"/>
          </a:bodyPr>
          <a:lstStyle/>
          <a:p>
            <a:r>
              <a:rPr lang="fr-FR" sz="6000" b="1" dirty="0">
                <a:solidFill>
                  <a:srgbClr val="00B050"/>
                </a:solidFill>
              </a:rPr>
              <a:t>18 dossiers examinés, tous sont retenus, à l’exception d’un projet</a:t>
            </a:r>
            <a:r>
              <a:rPr lang="fr-FR" sz="6000" dirty="0">
                <a:solidFill>
                  <a:srgbClr val="00B050"/>
                </a:solidFill>
              </a:rPr>
              <a:t> </a:t>
            </a:r>
            <a:r>
              <a:rPr lang="fr-FR" sz="6000" dirty="0"/>
              <a:t>(AIM / un des 3 projets de AURA)</a:t>
            </a:r>
          </a:p>
          <a:p>
            <a:pPr lvl="1"/>
            <a:r>
              <a:rPr lang="fr-FR" sz="4500" dirty="0"/>
              <a:t>le </a:t>
            </a:r>
            <a:r>
              <a:rPr lang="fr-FR" sz="4500" dirty="0" err="1"/>
              <a:t>copil</a:t>
            </a:r>
            <a:r>
              <a:rPr lang="fr-FR" sz="4500" dirty="0"/>
              <a:t> a relevé la grande qualité des dossiers reçus et le bel effort de concertation des porteurs de projet (partenaires, inscription dans l’écosystème)</a:t>
            </a:r>
          </a:p>
          <a:p>
            <a:pPr lvl="1"/>
            <a:r>
              <a:rPr lang="fr-FR" sz="4500" dirty="0"/>
              <a:t>L’esprit du dispositif EDIH (guichet unique, focus technologiques, offres de service couvrant différents axes, ancrage territorial et mise en réseau) est bien compris par les candidats. </a:t>
            </a:r>
          </a:p>
          <a:p>
            <a:pPr lvl="1"/>
            <a:r>
              <a:rPr lang="fr-FR" sz="4500" dirty="0"/>
              <a:t>Plusieurs dossiers font état de la mise en œuvre d’un outil numérique de pilotage (</a:t>
            </a:r>
            <a:r>
              <a:rPr lang="fr-FR" sz="4500" dirty="0" err="1"/>
              <a:t>Digipilot</a:t>
            </a:r>
            <a:r>
              <a:rPr lang="fr-FR" sz="4500" dirty="0"/>
              <a:t>, notamment). </a:t>
            </a:r>
          </a:p>
          <a:p>
            <a:r>
              <a:rPr lang="fr-FR" sz="6000" dirty="0"/>
              <a:t>Axes d’amélioration des candidatures  </a:t>
            </a:r>
          </a:p>
          <a:p>
            <a:pPr lvl="1"/>
            <a:r>
              <a:rPr lang="fr-FR" sz="4500" dirty="0"/>
              <a:t>Plan d’affaires / prospection : un </a:t>
            </a:r>
            <a:r>
              <a:rPr lang="fr-FR" sz="4500" b="1" dirty="0">
                <a:solidFill>
                  <a:srgbClr val="FF0000"/>
                </a:solidFill>
              </a:rPr>
              <a:t>manque de précision dans la présentation des phases de déploiement </a:t>
            </a:r>
            <a:r>
              <a:rPr lang="fr-FR" sz="4500" dirty="0"/>
              <a:t>dans le temps des différents services, dans l’organisation des ressources humaines prévues (en particulier lorsqu’elles relèvent de mises à disposition de personnel par des partenaires), ainsi que dans le dimensionnement de la prospection commerciale envisagée en regard des écosystèmes cibles parfois très larges. </a:t>
            </a:r>
          </a:p>
          <a:p>
            <a:pPr lvl="1"/>
            <a:r>
              <a:rPr lang="fr-FR" sz="4500" dirty="0"/>
              <a:t>Liste des indicateurs, résultats ciblés (description, quantification)</a:t>
            </a:r>
          </a:p>
          <a:p>
            <a:pPr lvl="1"/>
            <a:r>
              <a:rPr lang="fr-FR" sz="4500" dirty="0"/>
              <a:t>Le </a:t>
            </a:r>
            <a:r>
              <a:rPr lang="fr-FR" sz="4500" b="1" dirty="0">
                <a:solidFill>
                  <a:srgbClr val="FF0000"/>
                </a:solidFill>
              </a:rPr>
              <a:t>caractère parfois trop généraliste des services offerts</a:t>
            </a:r>
            <a:r>
              <a:rPr lang="fr-FR" sz="4500" dirty="0"/>
              <a:t>.</a:t>
            </a:r>
          </a:p>
          <a:p>
            <a:pPr lvl="1"/>
            <a:r>
              <a:rPr lang="fr-FR" sz="4500" b="1" dirty="0">
                <a:solidFill>
                  <a:srgbClr val="FF0000"/>
                </a:solidFill>
              </a:rPr>
              <a:t>Un valorisation insuffisante de l’existant </a:t>
            </a:r>
            <a:r>
              <a:rPr lang="fr-FR" sz="4500" dirty="0"/>
              <a:t>et des résultats des actions déjà déployées sur le territoire (bilans chiffrés qui permettrait de souligner l’accélération qui résulterait de l’octroi de fonds supplémentaires via le programme EDIH)</a:t>
            </a:r>
          </a:p>
          <a:p>
            <a:pPr lvl="1"/>
            <a:r>
              <a:rPr lang="fr-FR" sz="4500" b="1" dirty="0">
                <a:solidFill>
                  <a:srgbClr val="FF0000"/>
                </a:solidFill>
              </a:rPr>
              <a:t>La collaboration inter-EDIH, en particulier entre régions européennes, enjeu majeur du futur appel européen, qui devra être mieux travaillée.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9F3E30D-2A0A-4F1F-A2C8-FE74F15B263D}" type="slidenum">
              <a:rPr lang="fr-FR" smtClean="0">
                <a:solidFill>
                  <a:prstClr val="white"/>
                </a:solidFill>
              </a:rPr>
              <a:pPr/>
              <a:t>2</a:t>
            </a:fld>
            <a:endParaRPr lang="fr-FR">
              <a:solidFill>
                <a:prstClr val="white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r-FR"/>
              <a:t>I&amp;R CA 16/11/2020</a:t>
            </a:r>
          </a:p>
        </p:txBody>
      </p:sp>
    </p:spTree>
    <p:extLst>
      <p:ext uri="{BB962C8B-B14F-4D97-AF65-F5344CB8AC3E}">
        <p14:creationId xmlns:p14="http://schemas.microsoft.com/office/powerpoint/2010/main" val="3083409751"/>
      </p:ext>
    </p:extLst>
  </p:cSld>
  <p:clrMapOvr>
    <a:masterClrMapping/>
  </p:clrMapOvr>
</p:sld>
</file>

<file path=ppt/theme/theme1.xml><?xml version="1.0" encoding="utf-8"?>
<a:theme xmlns:a="http://schemas.openxmlformats.org/drawingml/2006/main" name="I&amp;R-seul">
  <a:themeElements>
    <a:clrScheme name="TEMPLATE I&amp;R">
      <a:dk1>
        <a:sysClr val="windowText" lastClr="000000"/>
      </a:dk1>
      <a:lt1>
        <a:sysClr val="window" lastClr="FFFFFF"/>
      </a:lt1>
      <a:dk2>
        <a:srgbClr val="000000"/>
      </a:dk2>
      <a:lt2>
        <a:srgbClr val="EBEBEB"/>
      </a:lt2>
      <a:accent1>
        <a:srgbClr val="00B1EB"/>
      </a:accent1>
      <a:accent2>
        <a:srgbClr val="000000"/>
      </a:accent2>
      <a:accent3>
        <a:srgbClr val="733E91"/>
      </a:accent3>
      <a:accent4>
        <a:srgbClr val="500000"/>
      </a:accent4>
      <a:accent5>
        <a:srgbClr val="E30613"/>
      </a:accent5>
      <a:accent6>
        <a:srgbClr val="F6C100"/>
      </a:accent6>
      <a:hlink>
        <a:srgbClr val="DEDC00"/>
      </a:hlink>
      <a:folHlink>
        <a:srgbClr val="000000"/>
      </a:folHlink>
    </a:clrScheme>
    <a:fontScheme name="Tw Cen MT">
      <a:majorFont>
        <a:latin typeface="Tw Cen MT" panose="020B0602020104020603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&amp;R-TES" id="{3F63BC57-673E-4025-AF13-00A3203135B8}" vid="{8EFE9BAD-E868-44F1-9B13-ED7CCE4C41FF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4651</TotalTime>
  <Words>291</Words>
  <Application>Microsoft Office PowerPoint</Application>
  <PresentationFormat>Grand écran</PresentationFormat>
  <Paragraphs>22</Paragraphs>
  <Slides>2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</vt:i4>
      </vt:variant>
    </vt:vector>
  </HeadingPairs>
  <TitlesOfParts>
    <vt:vector size="10" baseType="lpstr">
      <vt:lpstr>Arial</vt:lpstr>
      <vt:lpstr>Calibri</vt:lpstr>
      <vt:lpstr>Courier New</vt:lpstr>
      <vt:lpstr>Tw Cen MT</vt:lpstr>
      <vt:lpstr>Wingdings</vt:lpstr>
      <vt:lpstr>Work Sans Bold</vt:lpstr>
      <vt:lpstr>Work Sans Regular</vt:lpstr>
      <vt:lpstr>I&amp;R-seul</vt:lpstr>
      <vt:lpstr>EDIH</vt:lpstr>
      <vt:lpstr>AMI DGE: Infos ARF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I&amp;R+TES Leader Numérique du Grand Ouest</dc:title>
  <dc:creator>Stephanie GERON-BLAY</dc:creator>
  <cp:lastModifiedBy>jean</cp:lastModifiedBy>
  <cp:revision>98</cp:revision>
  <dcterms:created xsi:type="dcterms:W3CDTF">2019-05-22T09:31:18Z</dcterms:created>
  <dcterms:modified xsi:type="dcterms:W3CDTF">2020-11-23T07:45:14Z</dcterms:modified>
</cp:coreProperties>
</file>